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Proxima Nova" panose="02000506030000020004"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8AADDB-D4B8-4210-9C1D-E8E3523F0BA7}">
  <a:tblStyle styleId="{9C8AADDB-D4B8-4210-9C1D-E8E3523F0B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08"/>
  </p:normalViewPr>
  <p:slideViewPr>
    <p:cSldViewPr snapToGrid="0">
      <p:cViewPr varScale="1">
        <p:scale>
          <a:sx n="133" d="100"/>
          <a:sy n="133" d="100"/>
        </p:scale>
        <p:origin x="5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275efd361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8275efd361_4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275efd361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8275efd361_4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263dfd2e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8263dfd2e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Guidance: Disaster IM from last year to add flexibilities, wages to ensure WF stability and clarity around pay, CACFP to empower programs to provide nutritious meals to children who depend on them. The hang-up was around non-congregate meals- addressed in part by OHS guidance, then in full in Families First;</a:t>
            </a:r>
            <a:endParaRPr/>
          </a:p>
          <a:p>
            <a:pPr marL="0" lvl="0" indent="0" algn="l" rtl="0">
              <a:lnSpc>
                <a:spcPct val="100000"/>
              </a:lnSpc>
              <a:spcBef>
                <a:spcPts val="0"/>
              </a:spcBef>
              <a:spcAft>
                <a:spcPts val="0"/>
              </a:spcAft>
              <a:buClr>
                <a:schemeClr val="dk1"/>
              </a:buClr>
              <a:buSzPts val="1200"/>
              <a:buFont typeface="Calibri"/>
              <a:buNone/>
            </a:pPr>
            <a:r>
              <a:rPr lang="en"/>
              <a:t>Overall, we heard from the field they feel very supportive by the guidance and leadership of OHS in this time</a:t>
            </a:r>
            <a:endParaRPr/>
          </a:p>
          <a:p>
            <a:pPr marL="0" lvl="0" indent="0" algn="l" rtl="0">
              <a:lnSpc>
                <a:spcPct val="100000"/>
              </a:lnSpc>
              <a:spcBef>
                <a:spcPts val="0"/>
              </a:spcBef>
              <a:spcAft>
                <a:spcPts val="0"/>
              </a:spcAft>
              <a:buClr>
                <a:schemeClr val="dk1"/>
              </a:buClr>
              <a:buSzPts val="1200"/>
              <a:buFont typeface="Calibri"/>
              <a:buNone/>
            </a:pPr>
            <a:r>
              <a:rPr lang="en"/>
              <a:t>Phase 1: $8.3b to inject into federal readiness and production: masks, CDC, vaccines, equipment, some small loans, etc.</a:t>
            </a:r>
            <a:endParaRPr/>
          </a:p>
          <a:p>
            <a:pPr marL="0" lvl="0" indent="0" algn="l" rtl="0">
              <a:lnSpc>
                <a:spcPct val="100000"/>
              </a:lnSpc>
              <a:spcBef>
                <a:spcPts val="0"/>
              </a:spcBef>
              <a:spcAft>
                <a:spcPts val="0"/>
              </a:spcAft>
              <a:buClr>
                <a:schemeClr val="dk1"/>
              </a:buClr>
              <a:buSzPts val="1200"/>
              <a:buFont typeface="Calibri"/>
              <a:buNone/>
            </a:pPr>
            <a:r>
              <a:rPr lang="en"/>
              <a:t>Phase 2: Free testing for COVID-19;  12 weeks of paid leave at two-thirds of the employee’s regular rate of compensation through an expansion of the Family and Medical Leave Act (FMLA);  10 paid sick days for full-time employees and less for part-time employees;  Tax credits to partially reimburse employers who are required to offer sick leave; and other medical-focused provisions</a:t>
            </a:r>
            <a:endParaRPr/>
          </a:p>
          <a:p>
            <a:pPr marL="0" lvl="0" indent="0" algn="l" rtl="0">
              <a:lnSpc>
                <a:spcPct val="100000"/>
              </a:lnSpc>
              <a:spcBef>
                <a:spcPts val="0"/>
              </a:spcBef>
              <a:spcAft>
                <a:spcPts val="0"/>
              </a:spcAft>
              <a:buClr>
                <a:schemeClr val="dk1"/>
              </a:buClr>
              <a:buSzPts val="1200"/>
              <a:buFont typeface="Calibri"/>
              <a:buNone/>
            </a:pPr>
            <a:r>
              <a:rPr lang="en"/>
              <a:t>Phase 3: 750m: 250, 500; 3.5b</a:t>
            </a:r>
            <a:endParaRPr/>
          </a:p>
          <a:p>
            <a:pPr marL="0" lvl="0" indent="0" algn="l" rtl="0">
              <a:lnSpc>
                <a:spcPct val="100000"/>
              </a:lnSpc>
              <a:spcBef>
                <a:spcPts val="0"/>
              </a:spcBef>
              <a:spcAft>
                <a:spcPts val="0"/>
              </a:spcAft>
              <a:buClr>
                <a:schemeClr val="dk1"/>
              </a:buClr>
              <a:buSzPts val="1200"/>
              <a:buFont typeface="Calibri"/>
              <a:buNone/>
            </a:pPr>
            <a:r>
              <a:rPr lang="en"/>
              <a:t>Phase 4:</a:t>
            </a:r>
            <a:endParaRPr/>
          </a:p>
          <a:p>
            <a:pPr marL="0" lvl="0" indent="0" algn="l" rtl="0">
              <a:lnSpc>
                <a:spcPct val="100000"/>
              </a:lnSpc>
              <a:spcBef>
                <a:spcPts val="0"/>
              </a:spcBef>
              <a:spcAft>
                <a:spcPts val="0"/>
              </a:spcAft>
              <a:buClr>
                <a:schemeClr val="dk1"/>
              </a:buClr>
              <a:buSzPts val="1200"/>
              <a:buFont typeface="Calibri"/>
              <a:buNone/>
            </a:pPr>
            <a:r>
              <a:rPr lang="en"/>
              <a:t>Dear Colleagues: 45, 150+</a:t>
            </a:r>
            <a:endParaRPr/>
          </a:p>
          <a:p>
            <a:pPr marL="0" lvl="0" indent="0" algn="l" rtl="0">
              <a:lnSpc>
                <a:spcPct val="100000"/>
              </a:lnSpc>
              <a:spcBef>
                <a:spcPts val="0"/>
              </a:spcBef>
              <a:spcAft>
                <a:spcPts val="0"/>
              </a:spcAft>
              <a:buClr>
                <a:schemeClr val="dk1"/>
              </a:buClr>
              <a:buSzPts val="1200"/>
              <a:buFont typeface="Calibri"/>
              <a:buNone/>
            </a:pPr>
            <a:r>
              <a:rPr lang="en"/>
              <a:t>PWT- submitted this week</a:t>
            </a: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ffa2ab68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4" name="Google Shape;114;g6ffa2ab6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263dfd2e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6" name="Google Shape;126;g8263dfd2e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ffa2ab68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2" name="Google Shape;132;g6ffa2ab68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c90c1d41d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8" name="Google Shape;138;g7c90c1d4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b9e4885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6b9e48853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275efd361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8275efd361_4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28650" y="273844"/>
            <a:ext cx="67911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D94E53"/>
              </a:buClr>
              <a:buSzPts val="1400"/>
              <a:buNone/>
              <a:defRPr>
                <a:solidFill>
                  <a:srgbClr val="204F6D"/>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1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61" name="Google Shape;61;p15"/>
          <p:cNvCxnSpPr/>
          <p:nvPr/>
        </p:nvCxnSpPr>
        <p:spPr>
          <a:xfrm rot="10800000">
            <a:off x="628604" y="1268016"/>
            <a:ext cx="6791100" cy="0"/>
          </a:xfrm>
          <a:prstGeom prst="straightConnector1">
            <a:avLst/>
          </a:prstGeom>
          <a:noFill/>
          <a:ln w="9525" cap="flat" cmpd="sng">
            <a:solidFill>
              <a:srgbClr val="595959"/>
            </a:solidFill>
            <a:prstDash val="solid"/>
            <a:round/>
            <a:headEnd type="none" w="sm" len="sm"/>
            <a:tailEnd type="none" w="sm" len="sm"/>
          </a:ln>
        </p:spPr>
      </p:cxnSp>
      <p:sp>
        <p:nvSpPr>
          <p:cNvPr id="62" name="Google Shape;62;p15"/>
          <p:cNvSpPr/>
          <p:nvPr/>
        </p:nvSpPr>
        <p:spPr>
          <a:xfrm>
            <a:off x="-13572" y="239316"/>
            <a:ext cx="113700" cy="1028700"/>
          </a:xfrm>
          <a:prstGeom prst="snip1Rect">
            <a:avLst>
              <a:gd name="adj" fmla="val 0"/>
            </a:avLst>
          </a:prstGeom>
          <a:solidFill>
            <a:srgbClr val="F1D4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pic>
        <p:nvPicPr>
          <p:cNvPr id="63" name="Google Shape;63;p15"/>
          <p:cNvPicPr preferRelativeResize="0"/>
          <p:nvPr/>
        </p:nvPicPr>
        <p:blipFill rotWithShape="1">
          <a:blip r:embed="rId2">
            <a:alphaModFix/>
          </a:blip>
          <a:srcRect/>
          <a:stretch/>
        </p:blipFill>
        <p:spPr>
          <a:xfrm>
            <a:off x="7572962" y="670759"/>
            <a:ext cx="1287282" cy="383353"/>
          </a:xfrm>
          <a:prstGeom prst="rect">
            <a:avLst/>
          </a:prstGeom>
          <a:noFill/>
          <a:ln>
            <a:noFill/>
          </a:ln>
        </p:spPr>
      </p:pic>
      <p:sp>
        <p:nvSpPr>
          <p:cNvPr id="64" name="Google Shape;64;p15"/>
          <p:cNvSpPr/>
          <p:nvPr/>
        </p:nvSpPr>
        <p:spPr>
          <a:xfrm>
            <a:off x="-13572" y="4890654"/>
            <a:ext cx="8529000" cy="270900"/>
          </a:xfrm>
          <a:prstGeom prst="snip1Rect">
            <a:avLst>
              <a:gd name="adj" fmla="val 16667"/>
            </a:avLst>
          </a:prstGeom>
          <a:solidFill>
            <a:srgbClr val="204F6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F497D"/>
              </a:buClr>
              <a:buSzPts val="2800"/>
              <a:buFont typeface="Proxima Nova"/>
              <a:buNone/>
              <a:defRPr b="1">
                <a:solidFill>
                  <a:srgbClr val="1F497D"/>
                </a:solidFill>
                <a:latin typeface="Proxima Nova"/>
                <a:ea typeface="Proxima Nova"/>
                <a:cs typeface="Proxima Nova"/>
                <a:sym typeface="Proxima Nova"/>
              </a:defRPr>
            </a:lvl1pPr>
            <a:lvl2pPr lvl="1" algn="l">
              <a:lnSpc>
                <a:spcPct val="100000"/>
              </a:lnSpc>
              <a:spcBef>
                <a:spcPts val="0"/>
              </a:spcBef>
              <a:spcAft>
                <a:spcPts val="0"/>
              </a:spcAft>
              <a:buClr>
                <a:srgbClr val="8A080D"/>
              </a:buClr>
              <a:buSzPts val="2800"/>
              <a:buNone/>
              <a:defRPr>
                <a:solidFill>
                  <a:srgbClr val="8A080D"/>
                </a:solidFill>
              </a:defRPr>
            </a:lvl2pPr>
            <a:lvl3pPr lvl="2" algn="l">
              <a:lnSpc>
                <a:spcPct val="100000"/>
              </a:lnSpc>
              <a:spcBef>
                <a:spcPts val="0"/>
              </a:spcBef>
              <a:spcAft>
                <a:spcPts val="0"/>
              </a:spcAft>
              <a:buClr>
                <a:srgbClr val="8A080D"/>
              </a:buClr>
              <a:buSzPts val="2800"/>
              <a:buNone/>
              <a:defRPr>
                <a:solidFill>
                  <a:srgbClr val="8A080D"/>
                </a:solidFill>
              </a:defRPr>
            </a:lvl3pPr>
            <a:lvl4pPr lvl="3" algn="l">
              <a:lnSpc>
                <a:spcPct val="100000"/>
              </a:lnSpc>
              <a:spcBef>
                <a:spcPts val="0"/>
              </a:spcBef>
              <a:spcAft>
                <a:spcPts val="0"/>
              </a:spcAft>
              <a:buClr>
                <a:srgbClr val="8A080D"/>
              </a:buClr>
              <a:buSzPts val="2800"/>
              <a:buNone/>
              <a:defRPr>
                <a:solidFill>
                  <a:srgbClr val="8A080D"/>
                </a:solidFill>
              </a:defRPr>
            </a:lvl4pPr>
            <a:lvl5pPr lvl="4" algn="l">
              <a:lnSpc>
                <a:spcPct val="100000"/>
              </a:lnSpc>
              <a:spcBef>
                <a:spcPts val="0"/>
              </a:spcBef>
              <a:spcAft>
                <a:spcPts val="0"/>
              </a:spcAft>
              <a:buClr>
                <a:srgbClr val="8A080D"/>
              </a:buClr>
              <a:buSzPts val="2800"/>
              <a:buNone/>
              <a:defRPr>
                <a:solidFill>
                  <a:srgbClr val="8A080D"/>
                </a:solidFill>
              </a:defRPr>
            </a:lvl5pPr>
            <a:lvl6pPr lvl="5" algn="l">
              <a:lnSpc>
                <a:spcPct val="100000"/>
              </a:lnSpc>
              <a:spcBef>
                <a:spcPts val="0"/>
              </a:spcBef>
              <a:spcAft>
                <a:spcPts val="0"/>
              </a:spcAft>
              <a:buClr>
                <a:srgbClr val="8A080D"/>
              </a:buClr>
              <a:buSzPts val="2800"/>
              <a:buNone/>
              <a:defRPr>
                <a:solidFill>
                  <a:srgbClr val="8A080D"/>
                </a:solidFill>
              </a:defRPr>
            </a:lvl6pPr>
            <a:lvl7pPr lvl="6" algn="l">
              <a:lnSpc>
                <a:spcPct val="100000"/>
              </a:lnSpc>
              <a:spcBef>
                <a:spcPts val="0"/>
              </a:spcBef>
              <a:spcAft>
                <a:spcPts val="0"/>
              </a:spcAft>
              <a:buClr>
                <a:srgbClr val="8A080D"/>
              </a:buClr>
              <a:buSzPts val="2800"/>
              <a:buNone/>
              <a:defRPr>
                <a:solidFill>
                  <a:srgbClr val="8A080D"/>
                </a:solidFill>
              </a:defRPr>
            </a:lvl7pPr>
            <a:lvl8pPr lvl="7" algn="l">
              <a:lnSpc>
                <a:spcPct val="100000"/>
              </a:lnSpc>
              <a:spcBef>
                <a:spcPts val="0"/>
              </a:spcBef>
              <a:spcAft>
                <a:spcPts val="0"/>
              </a:spcAft>
              <a:buClr>
                <a:srgbClr val="8A080D"/>
              </a:buClr>
              <a:buSzPts val="2800"/>
              <a:buNone/>
              <a:defRPr>
                <a:solidFill>
                  <a:srgbClr val="8A080D"/>
                </a:solidFill>
              </a:defRPr>
            </a:lvl8pPr>
            <a:lvl9pPr lvl="8" algn="l">
              <a:lnSpc>
                <a:spcPct val="100000"/>
              </a:lnSpc>
              <a:spcBef>
                <a:spcPts val="0"/>
              </a:spcBef>
              <a:spcAft>
                <a:spcPts val="0"/>
              </a:spcAft>
              <a:buClr>
                <a:srgbClr val="8A080D"/>
              </a:buClr>
              <a:buSzPts val="2800"/>
              <a:buNone/>
              <a:defRPr>
                <a:solidFill>
                  <a:srgbClr val="8A080D"/>
                </a:solidFill>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Proxima Nova"/>
              <a:buChar char="●"/>
              <a:defRPr>
                <a:latin typeface="Proxima Nova"/>
                <a:ea typeface="Proxima Nova"/>
                <a:cs typeface="Proxima Nova"/>
                <a:sym typeface="Proxima Nova"/>
              </a:defRPr>
            </a:lvl1pPr>
            <a:lvl2pPr marL="914400" lvl="1"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marL="1371600" lvl="2"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marL="1828800" lvl="3"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marL="2286000" lvl="4"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marL="2743200" lvl="5"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marL="3200400" lvl="6"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marL="3657600" lvl="7"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marL="4114800" lvl="8" indent="-317500" algn="l">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a:endParaRPr/>
          </a:p>
        </p:txBody>
      </p:sp>
      <p:sp>
        <p:nvSpPr>
          <p:cNvPr id="68" name="Google Shape;68;p16"/>
          <p:cNvSpPr txBox="1">
            <a:spLocks noGrp="1"/>
          </p:cNvSpPr>
          <p:nvPr>
            <p:ph type="sldNum" idx="12"/>
          </p:nvPr>
        </p:nvSpPr>
        <p:spPr>
          <a:xfrm>
            <a:off x="8507783"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69" name="Google Shape;69;p16"/>
          <p:cNvCxnSpPr/>
          <p:nvPr/>
        </p:nvCxnSpPr>
        <p:spPr>
          <a:xfrm rot="10800000">
            <a:off x="356775" y="1055665"/>
            <a:ext cx="8151000" cy="0"/>
          </a:xfrm>
          <a:prstGeom prst="straightConnector1">
            <a:avLst/>
          </a:prstGeom>
          <a:noFill/>
          <a:ln w="9525" cap="flat" cmpd="sng">
            <a:solidFill>
              <a:srgbClr val="595959"/>
            </a:solidFill>
            <a:prstDash val="solid"/>
            <a:round/>
            <a:headEnd type="none" w="sm" len="sm"/>
            <a:tailEnd type="none" w="sm" len="sm"/>
          </a:ln>
        </p:spPr>
      </p:cxnSp>
      <p:sp>
        <p:nvSpPr>
          <p:cNvPr id="70" name="Google Shape;70;p16"/>
          <p:cNvSpPr/>
          <p:nvPr/>
        </p:nvSpPr>
        <p:spPr>
          <a:xfrm>
            <a:off x="-13477" y="4912288"/>
            <a:ext cx="8782500" cy="237900"/>
          </a:xfrm>
          <a:prstGeom prst="snip1Rect">
            <a:avLst>
              <a:gd name="adj" fmla="val 16667"/>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6"/>
          <p:cNvSpPr/>
          <p:nvPr/>
        </p:nvSpPr>
        <p:spPr>
          <a:xfrm>
            <a:off x="-13477" y="280625"/>
            <a:ext cx="123600" cy="824700"/>
          </a:xfrm>
          <a:prstGeom prst="snip1Rect">
            <a:avLst>
              <a:gd name="adj"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HSA National Conference 2019 Template">
  <p:cSld name="NHSA National Conference 2019 Template">
    <p:spTree>
      <p:nvGrpSpPr>
        <p:cNvPr id="1" name="Shape 73"/>
        <p:cNvGrpSpPr/>
        <p:nvPr/>
      </p:nvGrpSpPr>
      <p:grpSpPr>
        <a:xfrm>
          <a:off x="0" y="0"/>
          <a:ext cx="0" cy="0"/>
          <a:chOff x="0" y="0"/>
          <a:chExt cx="0" cy="0"/>
        </a:xfrm>
      </p:grpSpPr>
      <p:pic>
        <p:nvPicPr>
          <p:cNvPr id="74" name="Google Shape;74;p18"/>
          <p:cNvPicPr preferRelativeResize="0"/>
          <p:nvPr/>
        </p:nvPicPr>
        <p:blipFill rotWithShape="1">
          <a:blip r:embed="rId2">
            <a:alphaModFix/>
          </a:blip>
          <a:srcRect l="4581" t="39452" r="8649" b="8175"/>
          <a:stretch/>
        </p:blipFill>
        <p:spPr>
          <a:xfrm>
            <a:off x="1354" y="2051108"/>
            <a:ext cx="9141290" cy="3104746"/>
          </a:xfrm>
          <a:prstGeom prst="rect">
            <a:avLst/>
          </a:prstGeom>
          <a:noFill/>
          <a:ln>
            <a:noFill/>
          </a:ln>
        </p:spPr>
      </p:pic>
      <p:sp>
        <p:nvSpPr>
          <p:cNvPr id="75" name="Google Shape;75;p18"/>
          <p:cNvSpPr txBox="1">
            <a:spLocks noGrp="1"/>
          </p:cNvSpPr>
          <p:nvPr>
            <p:ph type="ctrTitle"/>
          </p:nvPr>
        </p:nvSpPr>
        <p:spPr>
          <a:xfrm>
            <a:off x="709190" y="498561"/>
            <a:ext cx="7814100" cy="701700"/>
          </a:xfrm>
          <a:prstGeom prst="rect">
            <a:avLst/>
          </a:prstGeom>
          <a:noFill/>
          <a:ln>
            <a:noFill/>
          </a:ln>
        </p:spPr>
        <p:txBody>
          <a:bodyPr spcFirstLastPara="1" wrap="square" lIns="68575" tIns="34275" rIns="68575" bIns="34275" anchor="b" anchorCtr="0">
            <a:noAutofit/>
          </a:bodyPr>
          <a:lstStyle>
            <a:lvl1pPr lvl="0" algn="r">
              <a:lnSpc>
                <a:spcPct val="90000"/>
              </a:lnSpc>
              <a:spcBef>
                <a:spcPts val="0"/>
              </a:spcBef>
              <a:spcAft>
                <a:spcPts val="0"/>
              </a:spcAft>
              <a:buClr>
                <a:srgbClr val="D94E53"/>
              </a:buClr>
              <a:buSzPts val="4100"/>
              <a:buFont typeface="Proxima Nova"/>
              <a:buNone/>
              <a:defRPr sz="4100" b="1">
                <a:solidFill>
                  <a:srgbClr val="204F6D"/>
                </a:solidFill>
                <a:latin typeface="Proxima Nova"/>
                <a:ea typeface="Proxima Nova"/>
                <a:cs typeface="Proxima Nova"/>
                <a:sym typeface="Proxima Nov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8"/>
          <p:cNvSpPr txBox="1">
            <a:spLocks noGrp="1"/>
          </p:cNvSpPr>
          <p:nvPr>
            <p:ph type="subTitle" idx="1"/>
          </p:nvPr>
        </p:nvSpPr>
        <p:spPr>
          <a:xfrm>
            <a:off x="2288606" y="1200150"/>
            <a:ext cx="6234600" cy="475200"/>
          </a:xfrm>
          <a:prstGeom prst="rect">
            <a:avLst/>
          </a:prstGeom>
          <a:noFill/>
          <a:ln>
            <a:noFill/>
          </a:ln>
        </p:spPr>
        <p:txBody>
          <a:bodyPr spcFirstLastPara="1" wrap="square" lIns="68575" tIns="34275" rIns="68575" bIns="34275" anchor="t" anchorCtr="0">
            <a:noAutofit/>
          </a:bodyPr>
          <a:lstStyle>
            <a:lvl1pPr lvl="0" algn="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7" name="Google Shape;77;p18"/>
          <p:cNvSpPr/>
          <p:nvPr/>
        </p:nvSpPr>
        <p:spPr>
          <a:xfrm rot="10800000">
            <a:off x="8119339" y="2040686"/>
            <a:ext cx="1024661" cy="770382"/>
          </a:xfrm>
          <a:custGeom>
            <a:avLst/>
            <a:gdLst/>
            <a:ahLst/>
            <a:cxnLst/>
            <a:rect l="l" t="t" r="r" b="b"/>
            <a:pathLst>
              <a:path w="1813560" h="1027176" extrusionOk="0">
                <a:moveTo>
                  <a:pt x="0" y="1027176"/>
                </a:moveTo>
                <a:lnTo>
                  <a:pt x="0" y="0"/>
                </a:lnTo>
                <a:lnTo>
                  <a:pt x="1813560" y="1027176"/>
                </a:lnTo>
                <a:lnTo>
                  <a:pt x="0" y="1027176"/>
                </a:lnTo>
                <a:close/>
              </a:path>
            </a:pathLst>
          </a:custGeom>
          <a:solidFill>
            <a:srgbClr val="FFFFFF"/>
          </a:solidFill>
          <a:ln>
            <a:noFill/>
          </a:ln>
        </p:spPr>
        <p:txBody>
          <a:bodyPr spcFirstLastPara="1" wrap="square" lIns="42875" tIns="21425" rIns="42875" bIns="21425"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Calibri"/>
              <a:ea typeface="Calibri"/>
              <a:cs typeface="Calibri"/>
              <a:sym typeface="Calibri"/>
            </a:endParaRPr>
          </a:p>
        </p:txBody>
      </p:sp>
      <p:sp>
        <p:nvSpPr>
          <p:cNvPr id="78" name="Google Shape;78;p18"/>
          <p:cNvSpPr/>
          <p:nvPr/>
        </p:nvSpPr>
        <p:spPr>
          <a:xfrm>
            <a:off x="0" y="3466385"/>
            <a:ext cx="2044630" cy="1685833"/>
          </a:xfrm>
          <a:custGeom>
            <a:avLst/>
            <a:gdLst/>
            <a:ahLst/>
            <a:cxnLst/>
            <a:rect l="l" t="t" r="r" b="b"/>
            <a:pathLst>
              <a:path w="6243145" h="4062248" extrusionOk="0">
                <a:moveTo>
                  <a:pt x="0" y="0"/>
                </a:moveTo>
                <a:lnTo>
                  <a:pt x="6243145" y="3546379"/>
                </a:lnTo>
                <a:lnTo>
                  <a:pt x="6232634" y="4062248"/>
                </a:lnTo>
                <a:lnTo>
                  <a:pt x="0" y="4062248"/>
                </a:lnTo>
                <a:lnTo>
                  <a:pt x="0" y="0"/>
                </a:lnTo>
                <a:close/>
              </a:path>
            </a:pathLst>
          </a:custGeom>
          <a:solidFill>
            <a:srgbClr val="204F6D"/>
          </a:solidFill>
          <a:ln>
            <a:noFill/>
          </a:ln>
        </p:spPr>
        <p:txBody>
          <a:bodyPr spcFirstLastPara="1" wrap="square" lIns="42875" tIns="21425" rIns="42875" bIns="21425" anchor="ctr" anchorCtr="0">
            <a:noAutofit/>
          </a:bodyPr>
          <a:lstStyle/>
          <a:p>
            <a:pPr marL="0" marR="0" lvl="0" indent="0" algn="ctr" rtl="0">
              <a:lnSpc>
                <a:spcPct val="100000"/>
              </a:lnSpc>
              <a:spcBef>
                <a:spcPts val="0"/>
              </a:spcBef>
              <a:spcAft>
                <a:spcPts val="0"/>
              </a:spcAft>
              <a:buClr>
                <a:schemeClr val="dk1"/>
              </a:buClr>
              <a:buSzPts val="800"/>
              <a:buFont typeface="Calibri"/>
              <a:buNone/>
            </a:pPr>
            <a:endParaRPr sz="800" b="0" i="0" u="none" strike="noStrike" cap="none">
              <a:solidFill>
                <a:srgbClr val="FFFFFF"/>
              </a:solidFill>
              <a:latin typeface="Calibri"/>
              <a:ea typeface="Calibri"/>
              <a:cs typeface="Calibri"/>
              <a:sym typeface="Calibri"/>
            </a:endParaRPr>
          </a:p>
        </p:txBody>
      </p:sp>
      <p:pic>
        <p:nvPicPr>
          <p:cNvPr id="79" name="Google Shape;79;p18"/>
          <p:cNvPicPr preferRelativeResize="0"/>
          <p:nvPr/>
        </p:nvPicPr>
        <p:blipFill rotWithShape="1">
          <a:blip r:embed="rId3">
            <a:alphaModFix/>
          </a:blip>
          <a:srcRect/>
          <a:stretch/>
        </p:blipFill>
        <p:spPr>
          <a:xfrm>
            <a:off x="117371" y="4583618"/>
            <a:ext cx="1307999" cy="392086"/>
          </a:xfrm>
          <a:prstGeom prst="rect">
            <a:avLst/>
          </a:prstGeom>
          <a:noFill/>
          <a:ln>
            <a:noFill/>
          </a:ln>
        </p:spPr>
      </p:pic>
      <p:sp>
        <p:nvSpPr>
          <p:cNvPr id="80" name="Google Shape;80;p18"/>
          <p:cNvSpPr/>
          <p:nvPr/>
        </p:nvSpPr>
        <p:spPr>
          <a:xfrm>
            <a:off x="9036907" y="409049"/>
            <a:ext cx="105900" cy="1321800"/>
          </a:xfrm>
          <a:prstGeom prst="snip1Rect">
            <a:avLst>
              <a:gd name="adj" fmla="val 0"/>
            </a:avLst>
          </a:prstGeom>
          <a:solidFill>
            <a:srgbClr val="F1D4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84" name="Google Shape;84;p19"/>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85" name="Google Shape;85;p19"/>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8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D94E53"/>
              </a:buClr>
              <a:buSzPts val="4500"/>
              <a:buFont typeface="Proxima Nova"/>
              <a:buNone/>
              <a:defRPr sz="4500">
                <a:solidFill>
                  <a:srgbClr val="204F6D"/>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2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1" name="Google Shape;91;p21"/>
          <p:cNvSpPr/>
          <p:nvPr/>
        </p:nvSpPr>
        <p:spPr>
          <a:xfrm>
            <a:off x="9051750" y="2178722"/>
            <a:ext cx="92100" cy="1263300"/>
          </a:xfrm>
          <a:prstGeom prst="snip1Rect">
            <a:avLst>
              <a:gd name="adj" fmla="val 0"/>
            </a:avLst>
          </a:prstGeom>
          <a:solidFill>
            <a:srgbClr val="F1D4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F497D"/>
              </a:buClr>
              <a:buSzPts val="2800"/>
              <a:buFont typeface="Proxima Nova"/>
              <a:buNone/>
              <a:defRPr b="1">
                <a:solidFill>
                  <a:srgbClr val="1F497D"/>
                </a:solidFill>
                <a:latin typeface="Proxima Nova"/>
                <a:ea typeface="Proxima Nova"/>
                <a:cs typeface="Proxima Nova"/>
                <a:sym typeface="Proxima Nova"/>
              </a:defRPr>
            </a:lvl1pPr>
            <a:lvl2pPr lvl="1" algn="l">
              <a:lnSpc>
                <a:spcPct val="100000"/>
              </a:lnSpc>
              <a:spcBef>
                <a:spcPts val="0"/>
              </a:spcBef>
              <a:spcAft>
                <a:spcPts val="0"/>
              </a:spcAft>
              <a:buClr>
                <a:srgbClr val="8A080D"/>
              </a:buClr>
              <a:buSzPts val="2800"/>
              <a:buNone/>
              <a:defRPr>
                <a:solidFill>
                  <a:srgbClr val="8A080D"/>
                </a:solidFill>
              </a:defRPr>
            </a:lvl2pPr>
            <a:lvl3pPr lvl="2" algn="l">
              <a:lnSpc>
                <a:spcPct val="100000"/>
              </a:lnSpc>
              <a:spcBef>
                <a:spcPts val="0"/>
              </a:spcBef>
              <a:spcAft>
                <a:spcPts val="0"/>
              </a:spcAft>
              <a:buClr>
                <a:srgbClr val="8A080D"/>
              </a:buClr>
              <a:buSzPts val="2800"/>
              <a:buNone/>
              <a:defRPr>
                <a:solidFill>
                  <a:srgbClr val="8A080D"/>
                </a:solidFill>
              </a:defRPr>
            </a:lvl3pPr>
            <a:lvl4pPr lvl="3" algn="l">
              <a:lnSpc>
                <a:spcPct val="100000"/>
              </a:lnSpc>
              <a:spcBef>
                <a:spcPts val="0"/>
              </a:spcBef>
              <a:spcAft>
                <a:spcPts val="0"/>
              </a:spcAft>
              <a:buClr>
                <a:srgbClr val="8A080D"/>
              </a:buClr>
              <a:buSzPts val="2800"/>
              <a:buNone/>
              <a:defRPr>
                <a:solidFill>
                  <a:srgbClr val="8A080D"/>
                </a:solidFill>
              </a:defRPr>
            </a:lvl4pPr>
            <a:lvl5pPr lvl="4" algn="l">
              <a:lnSpc>
                <a:spcPct val="100000"/>
              </a:lnSpc>
              <a:spcBef>
                <a:spcPts val="0"/>
              </a:spcBef>
              <a:spcAft>
                <a:spcPts val="0"/>
              </a:spcAft>
              <a:buClr>
                <a:srgbClr val="8A080D"/>
              </a:buClr>
              <a:buSzPts val="2800"/>
              <a:buNone/>
              <a:defRPr>
                <a:solidFill>
                  <a:srgbClr val="8A080D"/>
                </a:solidFill>
              </a:defRPr>
            </a:lvl5pPr>
            <a:lvl6pPr lvl="5" algn="l">
              <a:lnSpc>
                <a:spcPct val="100000"/>
              </a:lnSpc>
              <a:spcBef>
                <a:spcPts val="0"/>
              </a:spcBef>
              <a:spcAft>
                <a:spcPts val="0"/>
              </a:spcAft>
              <a:buClr>
                <a:srgbClr val="8A080D"/>
              </a:buClr>
              <a:buSzPts val="2800"/>
              <a:buNone/>
              <a:defRPr>
                <a:solidFill>
                  <a:srgbClr val="8A080D"/>
                </a:solidFill>
              </a:defRPr>
            </a:lvl6pPr>
            <a:lvl7pPr lvl="6" algn="l">
              <a:lnSpc>
                <a:spcPct val="100000"/>
              </a:lnSpc>
              <a:spcBef>
                <a:spcPts val="0"/>
              </a:spcBef>
              <a:spcAft>
                <a:spcPts val="0"/>
              </a:spcAft>
              <a:buClr>
                <a:srgbClr val="8A080D"/>
              </a:buClr>
              <a:buSzPts val="2800"/>
              <a:buNone/>
              <a:defRPr>
                <a:solidFill>
                  <a:srgbClr val="8A080D"/>
                </a:solidFill>
              </a:defRPr>
            </a:lvl7pPr>
            <a:lvl8pPr lvl="7" algn="l">
              <a:lnSpc>
                <a:spcPct val="100000"/>
              </a:lnSpc>
              <a:spcBef>
                <a:spcPts val="0"/>
              </a:spcBef>
              <a:spcAft>
                <a:spcPts val="0"/>
              </a:spcAft>
              <a:buClr>
                <a:srgbClr val="8A080D"/>
              </a:buClr>
              <a:buSzPts val="2800"/>
              <a:buNone/>
              <a:defRPr>
                <a:solidFill>
                  <a:srgbClr val="8A080D"/>
                </a:solidFill>
              </a:defRPr>
            </a:lvl8pPr>
            <a:lvl9pPr lvl="8" algn="l">
              <a:lnSpc>
                <a:spcPct val="100000"/>
              </a:lnSpc>
              <a:spcBef>
                <a:spcPts val="0"/>
              </a:spcBef>
              <a:spcAft>
                <a:spcPts val="0"/>
              </a:spcAft>
              <a:buClr>
                <a:srgbClr val="8A080D"/>
              </a:buClr>
              <a:buSzPts val="2800"/>
              <a:buNone/>
              <a:defRPr>
                <a:solidFill>
                  <a:srgbClr val="8A080D"/>
                </a:solidFill>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Proxima Nova"/>
              <a:buChar char="●"/>
              <a:defRPr>
                <a:latin typeface="Proxima Nova"/>
                <a:ea typeface="Proxima Nova"/>
                <a:cs typeface="Proxima Nova"/>
                <a:sym typeface="Proxima Nova"/>
              </a:defRPr>
            </a:lvl1pPr>
            <a:lvl2pPr marL="914400" lvl="1"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marL="1371600" lvl="2"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marL="1828800" lvl="3"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marL="2286000" lvl="4"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marL="2743200" lvl="5"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marL="3200400" lvl="6"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marL="3657600" lvl="7"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marL="4114800" lvl="8" indent="-317500" algn="l">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a:endParaRPr/>
          </a:p>
        </p:txBody>
      </p:sp>
      <p:sp>
        <p:nvSpPr>
          <p:cNvPr id="16" name="Google Shape;16;p3"/>
          <p:cNvSpPr txBox="1">
            <a:spLocks noGrp="1"/>
          </p:cNvSpPr>
          <p:nvPr>
            <p:ph type="sldNum" idx="12"/>
          </p:nvPr>
        </p:nvSpPr>
        <p:spPr>
          <a:xfrm>
            <a:off x="8507783" y="47498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3"/>
          <p:cNvCxnSpPr/>
          <p:nvPr/>
        </p:nvCxnSpPr>
        <p:spPr>
          <a:xfrm rot="10800000">
            <a:off x="356775" y="1055665"/>
            <a:ext cx="8151000" cy="0"/>
          </a:xfrm>
          <a:prstGeom prst="straightConnector1">
            <a:avLst/>
          </a:prstGeom>
          <a:noFill/>
          <a:ln w="9525" cap="flat" cmpd="sng">
            <a:solidFill>
              <a:srgbClr val="595959"/>
            </a:solidFill>
            <a:prstDash val="solid"/>
            <a:round/>
            <a:headEnd type="none" w="sm" len="sm"/>
            <a:tailEnd type="none" w="sm" len="sm"/>
          </a:ln>
        </p:spPr>
      </p:cxnSp>
      <p:sp>
        <p:nvSpPr>
          <p:cNvPr id="18" name="Google Shape;18;p3"/>
          <p:cNvSpPr/>
          <p:nvPr/>
        </p:nvSpPr>
        <p:spPr>
          <a:xfrm>
            <a:off x="-13477" y="4912288"/>
            <a:ext cx="8782500" cy="237900"/>
          </a:xfrm>
          <a:prstGeom prst="snip1Rect">
            <a:avLst>
              <a:gd name="adj" fmla="val 16667"/>
            </a:avLst>
          </a:prstGeom>
          <a:solidFill>
            <a:srgbClr val="1F49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13477" y="280625"/>
            <a:ext cx="123600" cy="824700"/>
          </a:xfrm>
          <a:prstGeom prst="snip1Rect">
            <a:avLst>
              <a:gd name="adj"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D94E53"/>
              </a:buClr>
              <a:buSzPts val="2400"/>
              <a:buFont typeface="Proxima Nova"/>
              <a:buNone/>
              <a:defRPr sz="2400">
                <a:solidFill>
                  <a:srgbClr val="204F6D"/>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22"/>
          <p:cNvSpPr txBox="1">
            <a:spLocks noGrp="1"/>
          </p:cNvSpPr>
          <p:nvPr>
            <p:ph type="body" idx="1"/>
          </p:nvPr>
        </p:nvSpPr>
        <p:spPr>
          <a:xfrm>
            <a:off x="3886199" y="746522"/>
            <a:ext cx="46293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5" name="Google Shape;95;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cxnSp>
        <p:nvCxnSpPr>
          <p:cNvPr id="96" name="Google Shape;96;p22"/>
          <p:cNvCxnSpPr/>
          <p:nvPr/>
        </p:nvCxnSpPr>
        <p:spPr>
          <a:xfrm rot="10800000">
            <a:off x="630019" y="1557031"/>
            <a:ext cx="2949000" cy="0"/>
          </a:xfrm>
          <a:prstGeom prst="straightConnector1">
            <a:avLst/>
          </a:prstGeom>
          <a:noFill/>
          <a:ln w="9525" cap="flat" cmpd="sng">
            <a:solidFill>
              <a:srgbClr val="595959"/>
            </a:solidFill>
            <a:prstDash val="solid"/>
            <a:round/>
            <a:headEnd type="none" w="sm" len="sm"/>
            <a:tailEnd type="none" w="sm" len="sm"/>
          </a:ln>
        </p:spPr>
      </p:cxnSp>
      <p:sp>
        <p:nvSpPr>
          <p:cNvPr id="97" name="Google Shape;97;p22"/>
          <p:cNvSpPr/>
          <p:nvPr/>
        </p:nvSpPr>
        <p:spPr>
          <a:xfrm>
            <a:off x="-13572" y="514350"/>
            <a:ext cx="113700" cy="1028700"/>
          </a:xfrm>
          <a:prstGeom prst="snip1Rect">
            <a:avLst>
              <a:gd name="adj" fmla="val 0"/>
            </a:avLst>
          </a:prstGeom>
          <a:solidFill>
            <a:srgbClr val="F1D47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 name="Google Shape;98;p22"/>
          <p:cNvSpPr/>
          <p:nvPr/>
        </p:nvSpPr>
        <p:spPr>
          <a:xfrm>
            <a:off x="-13572" y="4890654"/>
            <a:ext cx="8529000" cy="270900"/>
          </a:xfrm>
          <a:prstGeom prst="snip1Rect">
            <a:avLst>
              <a:gd name="adj" fmla="val 16667"/>
            </a:avLst>
          </a:prstGeom>
          <a:solidFill>
            <a:srgbClr val="204F6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Proxima Nova"/>
              <a:buNone/>
              <a:defRPr sz="33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Proxima Nova"/>
                <a:ea typeface="Proxima Nova"/>
                <a:cs typeface="Proxima Nova"/>
                <a:sym typeface="Proxima Nova"/>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Proxima Nova"/>
                <a:ea typeface="Proxima Nova"/>
                <a:cs typeface="Proxima Nova"/>
                <a:sym typeface="Proxima Nov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are.com/rineed"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care.com/rig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DtXTiNT-_E&amp;fbclid=IwAR2oMdG9eTI3SBHnj0ZcCzrBvoOOxdHDp8j0p7sMk8kFuOhNq7PPJKgLqp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cdc.gov/childrenindisasters/helping-children-cope.html" TargetMode="External"/><Relationship Id="rId5" Type="http://schemas.openxmlformats.org/officeDocument/2006/relationships/hyperlink" Target="https://www.who.int/docs/default-source/coronaviruse/helping-children-cope-with-stress-print.pdf?sfvrsn=f3a063ff_2" TargetMode="External"/><Relationship Id="rId4" Type="http://schemas.openxmlformats.org/officeDocument/2006/relationships/hyperlink" Target="https://childmind.org/coping-during-covid-19-resources-for-paren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ucationdive.com/news/pre-to-3-governance-preschool-expansion-among-governors-top-early-ed-goa/57334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rive.google.com/a/nhsa.org/file/d/1_xYtzXxP1cg2vAN5a315qIK5FbXvp_qx/view?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hyperlink" Target="https://www.tfaforms.com/4747302"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nhsa.org/our-work/initiative/census-2020/census-resources" TargetMode="External"/><Relationship Id="rId3" Type="http://schemas.openxmlformats.org/officeDocument/2006/relationships/hyperlink" Target="https://eclkc.ohs.acf.hhs.gov/physical-health/article/coronavirus-prevention-response" TargetMode="External"/><Relationship Id="rId7" Type="http://schemas.openxmlformats.org/officeDocument/2006/relationships/hyperlink" Target="https://www.nhsa.org/pr-update/head-start-welcomes-infusion-750-million-shore-services-impacted-covid-19"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congress.gov/bill/116th-congress/house-bill/6201" TargetMode="External"/><Relationship Id="rId5" Type="http://schemas.openxmlformats.org/officeDocument/2006/relationships/hyperlink" Target="https://www.congress.gov/bill/116th-congress/house-bill/6074" TargetMode="External"/><Relationship Id="rId4" Type="http://schemas.openxmlformats.org/officeDocument/2006/relationships/hyperlink" Target="https://frac.peachnewmedia.com/store/seminar/seminar.php?seminar=154332" TargetMode="External"/><Relationship Id="rId9" Type="http://schemas.openxmlformats.org/officeDocument/2006/relationships/hyperlink" Target="https://2020census.gov/en/news-events/press-kits/covid-19.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gister.gotowebinar.com/recording/4014282174417664008"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frac.peachnewmedia.com/store/seminar/seminar.php?seminar=154332" TargetMode="External"/><Relationship Id="rId5" Type="http://schemas.openxmlformats.org/officeDocument/2006/relationships/hyperlink" Target="mailto:stories@nhsa.org" TargetMode="External"/><Relationship Id="rId4" Type="http://schemas.openxmlformats.org/officeDocument/2006/relationships/hyperlink" Target="https://attendee.gotowebinar.com/recording/167408712343948519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gle/AimsnBXT4RmbPkhr7"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docs.google.com/document/d/1oUR2hLQX9AFcdz-SKN4myjm2rjibrJQzqQURIuzUVdc/edit?usp=shar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hildcareaware.org/resources/map/" TargetMode="External"/><Relationship Id="rId7" Type="http://schemas.openxmlformats.org/officeDocument/2006/relationships/hyperlink" Target="https://www.continued.com/early-childhood-education/ece-ceus/course/emergency-response-strategies-to-support-31785"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continued.com/early-childhood-education/ece-ceus/course/early-childhood-leaders-managing-stress-31783" TargetMode="External"/><Relationship Id="rId5" Type="http://schemas.openxmlformats.org/officeDocument/2006/relationships/hyperlink" Target="https://drive.google.com/file/d/1-yy22l7UHHwxImpjwG31qnXRXU3JCn0l/view?usp=sharing" TargetMode="External"/><Relationship Id="rId4" Type="http://schemas.openxmlformats.org/officeDocument/2006/relationships/hyperlink" Target="https://sites.google.com/ksde.org/kansascontinuouslearning2020/h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em.vermont.gov/essentialperson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google.com/maps/d/u/1/viewer?mid=1IVpbXIBhvtFIntpePxkzEyUPDKYWTWyS&amp;&amp;ll=42.07597809656406%2C-71.97000591143342&amp;z=8" TargetMode="External"/><Relationship Id="rId4" Type="http://schemas.openxmlformats.org/officeDocument/2006/relationships/hyperlink" Target="https://eeclead.force.com/apex/EEC_ChildCareEmergencyProced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ctrTitle"/>
          </p:nvPr>
        </p:nvSpPr>
        <p:spPr>
          <a:xfrm>
            <a:off x="311708" y="99160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5600" b="1">
                <a:solidFill>
                  <a:srgbClr val="1F497D"/>
                </a:solidFill>
              </a:rPr>
              <a:t>Watercooler</a:t>
            </a:r>
            <a:endParaRPr sz="5600" b="1">
              <a:solidFill>
                <a:srgbClr val="1F497D"/>
              </a:solidFill>
            </a:endParaRPr>
          </a:p>
        </p:txBody>
      </p:sp>
      <p:sp>
        <p:nvSpPr>
          <p:cNvPr id="104" name="Google Shape;104;p23"/>
          <p:cNvSpPr txBox="1">
            <a:spLocks noGrp="1"/>
          </p:cNvSpPr>
          <p:nvPr>
            <p:ph type="subTitle" idx="1"/>
          </p:nvPr>
        </p:nvSpPr>
        <p:spPr>
          <a:xfrm>
            <a:off x="311700" y="313817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400"/>
              <a:t>Thursday, March 26, 2020</a:t>
            </a:r>
            <a:endParaRPr sz="2400"/>
          </a:p>
          <a:p>
            <a:pPr marL="0" lvl="0" indent="0" algn="ctr" rtl="0">
              <a:lnSpc>
                <a:spcPct val="100000"/>
              </a:lnSpc>
              <a:spcBef>
                <a:spcPts val="0"/>
              </a:spcBef>
              <a:spcAft>
                <a:spcPts val="0"/>
              </a:spcAft>
              <a:buSzPts val="2800"/>
              <a:buNone/>
            </a:pPr>
            <a:r>
              <a:rPr lang="en" sz="2400"/>
              <a:t>3 – 4 p.m. EST </a:t>
            </a:r>
            <a:endParaRPr/>
          </a:p>
        </p:txBody>
      </p:sp>
      <p:pic>
        <p:nvPicPr>
          <p:cNvPr id="105" name="Google Shape;105;p23"/>
          <p:cNvPicPr preferRelativeResize="0"/>
          <p:nvPr/>
        </p:nvPicPr>
        <p:blipFill rotWithShape="1">
          <a:blip r:embed="rId3">
            <a:alphaModFix/>
          </a:blip>
          <a:srcRect/>
          <a:stretch/>
        </p:blipFill>
        <p:spPr>
          <a:xfrm>
            <a:off x="2981425" y="885525"/>
            <a:ext cx="3181151" cy="94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628650" y="273844"/>
            <a:ext cx="6791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V: Corona resources </a:t>
            </a:r>
            <a:endParaRPr/>
          </a:p>
        </p:txBody>
      </p:sp>
      <p:graphicFrame>
        <p:nvGraphicFramePr>
          <p:cNvPr id="159" name="Google Shape;159;p32"/>
          <p:cNvGraphicFramePr/>
          <p:nvPr/>
        </p:nvGraphicFramePr>
        <p:xfrm>
          <a:off x="647700" y="1504950"/>
          <a:ext cx="3000000" cy="3000000"/>
        </p:xfrm>
        <a:graphic>
          <a:graphicData uri="http://schemas.openxmlformats.org/drawingml/2006/table">
            <a:tbl>
              <a:tblPr>
                <a:noFill/>
                <a:tableStyleId>{9C8AADDB-D4B8-4210-9C1D-E8E3523F0BA7}</a:tableStyleId>
              </a:tblPr>
              <a:tblGrid>
                <a:gridCol w="3297800">
                  <a:extLst>
                    <a:ext uri="{9D8B030D-6E8A-4147-A177-3AD203B41FA5}">
                      <a16:colId xmlns:a16="http://schemas.microsoft.com/office/drawing/2014/main" val="20000"/>
                    </a:ext>
                  </a:extLst>
                </a:gridCol>
                <a:gridCol w="4258450">
                  <a:extLst>
                    <a:ext uri="{9D8B030D-6E8A-4147-A177-3AD203B41FA5}">
                      <a16:colId xmlns:a16="http://schemas.microsoft.com/office/drawing/2014/main" val="20001"/>
                    </a:ext>
                  </a:extLst>
                </a:gridCol>
              </a:tblGrid>
              <a:tr h="917175">
                <a:tc gridSpan="2">
                  <a:txBody>
                    <a:bodyPr/>
                    <a:lstStyle/>
                    <a:p>
                      <a:pPr marL="0" lvl="0" indent="0" algn="l" rtl="0">
                        <a:lnSpc>
                          <a:spcPct val="150000"/>
                        </a:lnSpc>
                        <a:spcBef>
                          <a:spcPts val="0"/>
                        </a:spcBef>
                        <a:spcAft>
                          <a:spcPts val="0"/>
                        </a:spcAft>
                        <a:buNone/>
                      </a:pPr>
                      <a:r>
                        <a:rPr lang="en" sz="1000">
                          <a:solidFill>
                            <a:srgbClr val="11171A"/>
                          </a:solidFill>
                          <a:highlight>
                            <a:srgbClr val="FFFFFF"/>
                          </a:highlight>
                          <a:latin typeface="Proxima Nova"/>
                          <a:ea typeface="Proxima Nova"/>
                          <a:cs typeface="Proxima Nova"/>
                          <a:sym typeface="Proxima Nova"/>
                        </a:rPr>
                        <a:t>Care.com: Rhode Island has partnered with Care.com to increase child care access for frontline workers responding to the COVID-19 crisis. In addition to providing 90 days of free, premium access to their website, Care.com has created portals specifically for frontline workers and caregivers in Rhode Island.</a:t>
                      </a:r>
                      <a:r>
                        <a:rPr lang="en" sz="1000" b="1">
                          <a:solidFill>
                            <a:srgbClr val="11171A"/>
                          </a:solidFill>
                          <a:highlight>
                            <a:srgbClr val="FFFFFF"/>
                          </a:highlight>
                          <a:latin typeface="Proxima Nova"/>
                          <a:ea typeface="Proxima Nova"/>
                          <a:cs typeface="Proxima Nova"/>
                          <a:sym typeface="Proxima Nova"/>
                        </a:rPr>
                        <a:t> Starting today, frontline workers looking for child care can visit </a:t>
                      </a:r>
                      <a:r>
                        <a:rPr lang="en" sz="1000" b="1">
                          <a:solidFill>
                            <a:srgbClr val="46628D"/>
                          </a:solidFill>
                          <a:highlight>
                            <a:srgbClr val="FFFFFF"/>
                          </a:highlight>
                          <a:uFill>
                            <a:noFill/>
                          </a:uFill>
                          <a:latin typeface="Proxima Nova"/>
                          <a:ea typeface="Proxima Nova"/>
                          <a:cs typeface="Proxima Nova"/>
                          <a:sym typeface="Proxima Nova"/>
                          <a:hlinkClick r:id="rId3"/>
                        </a:rPr>
                        <a:t>www.care.com/rineed</a:t>
                      </a:r>
                      <a:r>
                        <a:rPr lang="en" sz="1000" b="1">
                          <a:solidFill>
                            <a:srgbClr val="11171A"/>
                          </a:solidFill>
                          <a:highlight>
                            <a:srgbClr val="FFFFFF"/>
                          </a:highlight>
                          <a:latin typeface="Proxima Nova"/>
                          <a:ea typeface="Proxima Nova"/>
                          <a:cs typeface="Proxima Nova"/>
                          <a:sym typeface="Proxima Nova"/>
                        </a:rPr>
                        <a:t> to find a local caregiver. Rhode Island residents interested in becoming caregivers can visit </a:t>
                      </a:r>
                      <a:r>
                        <a:rPr lang="en" sz="1000" b="1">
                          <a:solidFill>
                            <a:srgbClr val="46628D"/>
                          </a:solidFill>
                          <a:highlight>
                            <a:srgbClr val="FFFFFF"/>
                          </a:highlight>
                          <a:uFill>
                            <a:noFill/>
                          </a:uFill>
                          <a:latin typeface="Proxima Nova"/>
                          <a:ea typeface="Proxima Nova"/>
                          <a:cs typeface="Proxima Nova"/>
                          <a:sym typeface="Proxima Nova"/>
                          <a:hlinkClick r:id="rId4"/>
                        </a:rPr>
                        <a:t>www.care.com/rigive</a:t>
                      </a:r>
                      <a:r>
                        <a:rPr lang="en" sz="1000" b="1">
                          <a:solidFill>
                            <a:srgbClr val="11171A"/>
                          </a:solidFill>
                          <a:highlight>
                            <a:srgbClr val="FFFFFF"/>
                          </a:highlight>
                          <a:latin typeface="Proxima Nova"/>
                          <a:ea typeface="Proxima Nova"/>
                          <a:cs typeface="Proxima Nova"/>
                          <a:sym typeface="Proxima Nova"/>
                        </a:rPr>
                        <a:t> to register. </a:t>
                      </a:r>
                      <a:r>
                        <a:rPr lang="en" sz="1000">
                          <a:solidFill>
                            <a:srgbClr val="11171A"/>
                          </a:solidFill>
                          <a:highlight>
                            <a:srgbClr val="FFFFFF"/>
                          </a:highlight>
                          <a:latin typeface="Proxima Nova"/>
                          <a:ea typeface="Proxima Nova"/>
                          <a:cs typeface="Proxima Nova"/>
                          <a:sym typeface="Proxima Nova"/>
                        </a:rPr>
                        <a:t>Potential caregivers are subject to Care.com's extensive background and safety checks. While child care services are not typically free of charge, the Rhode Island portal gives residents the ability to waive their fees and volunteer as caregivers, providing additional support to frontline workers.</a:t>
                      </a:r>
                      <a:endParaRPr sz="1000">
                        <a:solidFill>
                          <a:srgbClr val="46628D"/>
                        </a:solidFill>
                        <a:highlight>
                          <a:srgbClr val="FFFFFF"/>
                        </a:highlight>
                        <a:latin typeface="Proxima Nova"/>
                        <a:ea typeface="Proxima Nova"/>
                        <a:cs typeface="Proxima Nova"/>
                        <a:sym typeface="Proxima Nova"/>
                      </a:endParaRPr>
                    </a:p>
                    <a:p>
                      <a:pPr marL="0" lvl="0" indent="0" algn="l" rtl="0">
                        <a:lnSpc>
                          <a:spcPct val="139523"/>
                        </a:lnSpc>
                        <a:spcBef>
                          <a:spcPts val="800"/>
                        </a:spcBef>
                        <a:spcAft>
                          <a:spcPts val="0"/>
                        </a:spcAft>
                        <a:buNone/>
                      </a:pPr>
                      <a:endParaRPr sz="1000" b="1">
                        <a:solidFill>
                          <a:schemeClr val="dk1"/>
                        </a:solidFill>
                        <a:highlight>
                          <a:srgbClr val="FFFFFF"/>
                        </a:highlight>
                        <a:latin typeface="Proxima Nova"/>
                        <a:ea typeface="Proxima Nova"/>
                        <a:cs typeface="Proxima Nova"/>
                        <a:sym typeface="Proxima Nova"/>
                      </a:endParaRPr>
                    </a:p>
                    <a:p>
                      <a:pPr marL="0" lvl="0" indent="0" algn="l" rtl="0">
                        <a:lnSpc>
                          <a:spcPct val="139523"/>
                        </a:lnSpc>
                        <a:spcBef>
                          <a:spcPts val="1200"/>
                        </a:spcBef>
                        <a:spcAft>
                          <a:spcPts val="1200"/>
                        </a:spcAft>
                        <a:buNone/>
                      </a:pPr>
                      <a:endParaRPr sz="1000" b="1">
                        <a:solidFill>
                          <a:schemeClr val="dk1"/>
                        </a:solidFill>
                        <a:highlight>
                          <a:srgbClr val="FFFFFF"/>
                        </a:highlight>
                        <a:latin typeface="Proxima Nova"/>
                        <a:ea typeface="Proxima Nova"/>
                        <a:cs typeface="Proxima Nova"/>
                        <a:sym typeface="Proxima Nov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628650" y="273844"/>
            <a:ext cx="6791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V: Corona resources for children </a:t>
            </a:r>
            <a:endParaRPr/>
          </a:p>
        </p:txBody>
      </p:sp>
      <p:graphicFrame>
        <p:nvGraphicFramePr>
          <p:cNvPr id="165" name="Google Shape;165;p33"/>
          <p:cNvGraphicFramePr/>
          <p:nvPr/>
        </p:nvGraphicFramePr>
        <p:xfrm>
          <a:off x="647700" y="1504950"/>
          <a:ext cx="3000000" cy="3000000"/>
        </p:xfrm>
        <a:graphic>
          <a:graphicData uri="http://schemas.openxmlformats.org/drawingml/2006/table">
            <a:tbl>
              <a:tblPr>
                <a:noFill/>
                <a:tableStyleId>{9C8AADDB-D4B8-4210-9C1D-E8E3523F0BA7}</a:tableStyleId>
              </a:tblPr>
              <a:tblGrid>
                <a:gridCol w="3297800">
                  <a:extLst>
                    <a:ext uri="{9D8B030D-6E8A-4147-A177-3AD203B41FA5}">
                      <a16:colId xmlns:a16="http://schemas.microsoft.com/office/drawing/2014/main" val="20000"/>
                    </a:ext>
                  </a:extLst>
                </a:gridCol>
                <a:gridCol w="4258450">
                  <a:extLst>
                    <a:ext uri="{9D8B030D-6E8A-4147-A177-3AD203B41FA5}">
                      <a16:colId xmlns:a16="http://schemas.microsoft.com/office/drawing/2014/main" val="20001"/>
                    </a:ext>
                  </a:extLst>
                </a:gridCol>
              </a:tblGrid>
              <a:tr h="917175">
                <a:tc gridSpan="2">
                  <a:txBody>
                    <a:bodyPr/>
                    <a:lstStyle/>
                    <a:p>
                      <a:pPr marL="0" lvl="0" indent="0" algn="l" rtl="0">
                        <a:lnSpc>
                          <a:spcPct val="150000"/>
                        </a:lnSpc>
                        <a:spcBef>
                          <a:spcPts val="0"/>
                        </a:spcBef>
                        <a:spcAft>
                          <a:spcPts val="0"/>
                        </a:spcAft>
                        <a:buNone/>
                      </a:pPr>
                      <a:r>
                        <a:rPr lang="en" sz="1200" u="sng">
                          <a:solidFill>
                            <a:srgbClr val="464647"/>
                          </a:solidFill>
                          <a:highlight>
                            <a:srgbClr val="FFFFFF"/>
                          </a:highlight>
                          <a:hlinkClick r:id="rId3"/>
                        </a:rPr>
                        <a:t>Coronavirus: How to Talk to Kids - Nemours KidsHealth</a:t>
                      </a:r>
                      <a:r>
                        <a:rPr lang="en" sz="1200">
                          <a:solidFill>
                            <a:srgbClr val="11171A"/>
                          </a:solidFill>
                          <a:highlight>
                            <a:srgbClr val="FFFFFF"/>
                          </a:highlight>
                        </a:rPr>
                        <a:t>, this is a youtube video that gives clear, tangible strategies for talking with children about COVID</a:t>
                      </a:r>
                      <a:endParaRPr sz="1200">
                        <a:solidFill>
                          <a:srgbClr val="11171A"/>
                        </a:solidFill>
                        <a:highlight>
                          <a:srgbClr val="FFFFFF"/>
                        </a:highlight>
                      </a:endParaRPr>
                    </a:p>
                    <a:p>
                      <a:pPr marL="0" lvl="0" indent="0" algn="l" rtl="0">
                        <a:lnSpc>
                          <a:spcPct val="150000"/>
                        </a:lnSpc>
                        <a:spcBef>
                          <a:spcPts val="1500"/>
                        </a:spcBef>
                        <a:spcAft>
                          <a:spcPts val="0"/>
                        </a:spcAft>
                        <a:buNone/>
                      </a:pPr>
                      <a:r>
                        <a:rPr lang="en" sz="1200">
                          <a:solidFill>
                            <a:srgbClr val="46628D"/>
                          </a:solidFill>
                          <a:highlight>
                            <a:srgbClr val="FFFFFF"/>
                          </a:highlight>
                          <a:uFill>
                            <a:noFill/>
                          </a:uFill>
                          <a:hlinkClick r:id="rId4"/>
                        </a:rPr>
                        <a:t>The Child Mind Institute</a:t>
                      </a:r>
                      <a:r>
                        <a:rPr lang="en" sz="1200">
                          <a:solidFill>
                            <a:srgbClr val="11171A"/>
                          </a:solidFill>
                          <a:highlight>
                            <a:srgbClr val="FFFFFF"/>
                          </a:highlight>
                        </a:rPr>
                        <a:t> </a:t>
                      </a:r>
                      <a:r>
                        <a:rPr lang="en" sz="1200" b="1">
                          <a:solidFill>
                            <a:srgbClr val="11171A"/>
                          </a:solidFill>
                          <a:highlight>
                            <a:srgbClr val="FFFFFF"/>
                          </a:highlight>
                        </a:rPr>
                        <a:t>host twice daily Facebook chats with experts</a:t>
                      </a:r>
                      <a:r>
                        <a:rPr lang="en" sz="1200">
                          <a:solidFill>
                            <a:srgbClr val="11171A"/>
                          </a:solidFill>
                          <a:highlight>
                            <a:srgbClr val="FFFFFF"/>
                          </a:highlight>
                        </a:rPr>
                        <a:t>, send daily newsletters, and have a ton of great articles for caregivers (some about younger children and some about teens). These resources run the spectrum from preventative things caregivers can do to build mental wellness, to some early intervention tools, to some tools for kids who have diagnosable mental health concerns.</a:t>
                      </a:r>
                      <a:endParaRPr sz="1200">
                        <a:solidFill>
                          <a:srgbClr val="11171A"/>
                        </a:solidFill>
                        <a:highlight>
                          <a:srgbClr val="FFFFFF"/>
                        </a:highlight>
                      </a:endParaRPr>
                    </a:p>
                    <a:p>
                      <a:pPr marL="0" lvl="0" indent="0" algn="l" rtl="0">
                        <a:lnSpc>
                          <a:spcPct val="150000"/>
                        </a:lnSpc>
                        <a:spcBef>
                          <a:spcPts val="1500"/>
                        </a:spcBef>
                        <a:spcAft>
                          <a:spcPts val="0"/>
                        </a:spcAft>
                        <a:buNone/>
                      </a:pPr>
                      <a:r>
                        <a:rPr lang="en" sz="1200">
                          <a:solidFill>
                            <a:srgbClr val="46628D"/>
                          </a:solidFill>
                          <a:highlight>
                            <a:srgbClr val="FFFFFF"/>
                          </a:highlight>
                          <a:uFill>
                            <a:noFill/>
                          </a:uFill>
                          <a:hlinkClick r:id="rId5"/>
                        </a:rPr>
                        <a:t>The World Health Organization</a:t>
                      </a:r>
                      <a:r>
                        <a:rPr lang="en" sz="1200">
                          <a:solidFill>
                            <a:srgbClr val="11171A"/>
                          </a:solidFill>
                          <a:highlight>
                            <a:srgbClr val="FFFFFF"/>
                          </a:highlight>
                        </a:rPr>
                        <a:t> has an infographic that gives tips for how to help children deal with stress during this challenging time.</a:t>
                      </a:r>
                      <a:endParaRPr sz="1200">
                        <a:solidFill>
                          <a:srgbClr val="11171A"/>
                        </a:solidFill>
                        <a:highlight>
                          <a:srgbClr val="FFFFFF"/>
                        </a:highlight>
                      </a:endParaRPr>
                    </a:p>
                    <a:p>
                      <a:pPr marL="0" lvl="0" indent="0" algn="l" rtl="0">
                        <a:lnSpc>
                          <a:spcPct val="150000"/>
                        </a:lnSpc>
                        <a:spcBef>
                          <a:spcPts val="1500"/>
                        </a:spcBef>
                        <a:spcAft>
                          <a:spcPts val="0"/>
                        </a:spcAft>
                        <a:buNone/>
                      </a:pPr>
                      <a:r>
                        <a:rPr lang="en" sz="1050" u="sng">
                          <a:solidFill>
                            <a:srgbClr val="007C9E"/>
                          </a:solidFill>
                          <a:highlight>
                            <a:srgbClr val="FFFFFF"/>
                          </a:highlight>
                          <a:hlinkClick r:id="rId6"/>
                        </a:rPr>
                        <a:t>The Centers for Disease Control and Prevention: Helping Children Cope with Emergencies</a:t>
                      </a:r>
                      <a:r>
                        <a:rPr lang="en" sz="1050">
                          <a:solidFill>
                            <a:srgbClr val="3F4450"/>
                          </a:solidFill>
                          <a:highlight>
                            <a:srgbClr val="FFFFFF"/>
                          </a:highlight>
                        </a:rPr>
                        <a:t> Information about the emotional response kids often have during and after emergencies.</a:t>
                      </a:r>
                      <a:endParaRPr sz="1200">
                        <a:solidFill>
                          <a:srgbClr val="11171A"/>
                        </a:solidFill>
                        <a:highlight>
                          <a:srgbClr val="FFFFFF"/>
                        </a:highlight>
                      </a:endParaRPr>
                    </a:p>
                    <a:p>
                      <a:pPr marL="0" lvl="0" indent="0" algn="l" rtl="0">
                        <a:lnSpc>
                          <a:spcPct val="150000"/>
                        </a:lnSpc>
                        <a:spcBef>
                          <a:spcPts val="1500"/>
                        </a:spcBef>
                        <a:spcAft>
                          <a:spcPts val="0"/>
                        </a:spcAft>
                        <a:buNone/>
                      </a:pPr>
                      <a:endParaRPr sz="1200">
                        <a:solidFill>
                          <a:srgbClr val="11171A"/>
                        </a:solidFill>
                        <a:highlight>
                          <a:srgbClr val="FFFFFF"/>
                        </a:highlight>
                      </a:endParaRPr>
                    </a:p>
                    <a:p>
                      <a:pPr marL="0" lvl="0" indent="0" algn="l" rtl="0">
                        <a:lnSpc>
                          <a:spcPct val="139523"/>
                        </a:lnSpc>
                        <a:spcBef>
                          <a:spcPts val="1500"/>
                        </a:spcBef>
                        <a:spcAft>
                          <a:spcPts val="1200"/>
                        </a:spcAft>
                        <a:buNone/>
                      </a:pPr>
                      <a:endParaRPr sz="1000" b="1">
                        <a:solidFill>
                          <a:schemeClr val="dk1"/>
                        </a:solidFill>
                        <a:highlight>
                          <a:srgbClr val="FFFFFF"/>
                        </a:highlight>
                        <a:latin typeface="Proxima Nova"/>
                        <a:ea typeface="Proxima Nova"/>
                        <a:cs typeface="Proxima Nova"/>
                        <a:sym typeface="Proxima Nov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628650" y="273844"/>
            <a:ext cx="6791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VI: Other Conferences</a:t>
            </a:r>
            <a:endParaRPr/>
          </a:p>
        </p:txBody>
      </p:sp>
      <p:sp>
        <p:nvSpPr>
          <p:cNvPr id="171" name="Google Shape;171;p34"/>
          <p:cNvSpPr txBox="1"/>
          <p:nvPr/>
        </p:nvSpPr>
        <p:spPr>
          <a:xfrm>
            <a:off x="4605100" y="1207025"/>
            <a:ext cx="4019100" cy="9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1800">
              <a:latin typeface="Proxima Nova"/>
              <a:ea typeface="Proxima Nova"/>
              <a:cs typeface="Proxima Nova"/>
              <a:sym typeface="Proxima Nova"/>
            </a:endParaRPr>
          </a:p>
          <a:p>
            <a:pPr marL="0" lvl="0" indent="0" algn="l" rtl="0">
              <a:lnSpc>
                <a:spcPct val="110000"/>
              </a:lnSpc>
              <a:spcBef>
                <a:spcPts val="0"/>
              </a:spcBef>
              <a:spcAft>
                <a:spcPts val="0"/>
              </a:spcAft>
              <a:buClr>
                <a:schemeClr val="dk1"/>
              </a:buClr>
              <a:buSzPts val="1100"/>
              <a:buFont typeface="Arial"/>
              <a:buNone/>
            </a:pPr>
            <a:r>
              <a:rPr lang="en" sz="1500" b="1">
                <a:solidFill>
                  <a:srgbClr val="5F6063"/>
                </a:solidFill>
                <a:highlight>
                  <a:srgbClr val="FFFFFF"/>
                </a:highlight>
              </a:rPr>
              <a:t>2020 Manager and Director Academy</a:t>
            </a:r>
            <a:endParaRPr sz="1500" b="1">
              <a:solidFill>
                <a:srgbClr val="5F6063"/>
              </a:solidFill>
              <a:highlight>
                <a:srgbClr val="FFFFFF"/>
              </a:highlight>
            </a:endParaRPr>
          </a:p>
          <a:p>
            <a:pPr marL="0" lvl="0" indent="0" algn="l" rtl="0">
              <a:lnSpc>
                <a:spcPct val="130000"/>
              </a:lnSpc>
              <a:spcBef>
                <a:spcPts val="300"/>
              </a:spcBef>
              <a:spcAft>
                <a:spcPts val="0"/>
              </a:spcAft>
              <a:buClr>
                <a:schemeClr val="dk1"/>
              </a:buClr>
              <a:buSzPts val="1100"/>
              <a:buFont typeface="Arial"/>
              <a:buNone/>
            </a:pPr>
            <a:r>
              <a:rPr lang="en" sz="1200">
                <a:solidFill>
                  <a:srgbClr val="5F6063"/>
                </a:solidFill>
                <a:highlight>
                  <a:srgbClr val="FFFFFF"/>
                </a:highlight>
              </a:rPr>
              <a:t>July 20 - 23, 2020  |  Cincinnati, OH</a:t>
            </a:r>
            <a:r>
              <a:rPr lang="en" sz="1000">
                <a:solidFill>
                  <a:srgbClr val="5F6063"/>
                </a:solidFill>
                <a:highlight>
                  <a:srgbClr val="FFFFFF"/>
                </a:highlight>
              </a:rPr>
              <a:t>  </a:t>
            </a:r>
            <a:endParaRPr sz="1200" i="1">
              <a:solidFill>
                <a:srgbClr val="5F6063"/>
              </a:solidFill>
              <a:highlight>
                <a:srgbClr val="FFFFFF"/>
              </a:highlight>
            </a:endParaRPr>
          </a:p>
          <a:p>
            <a:pPr marL="0" lvl="0" indent="0" algn="l" rtl="0">
              <a:lnSpc>
                <a:spcPct val="130000"/>
              </a:lnSpc>
              <a:spcBef>
                <a:spcPts val="0"/>
              </a:spcBef>
              <a:spcAft>
                <a:spcPts val="0"/>
              </a:spcAft>
              <a:buClr>
                <a:schemeClr val="dk1"/>
              </a:buClr>
              <a:buSzPts val="1100"/>
              <a:buFont typeface="Arial"/>
              <a:buNone/>
            </a:pPr>
            <a:endParaRPr sz="1200" i="1">
              <a:solidFill>
                <a:srgbClr val="5F6063"/>
              </a:solidFill>
              <a:highlight>
                <a:srgbClr val="FFFFFF"/>
              </a:highlight>
            </a:endParaRPr>
          </a:p>
          <a:p>
            <a:pPr marL="0" lvl="0" indent="0" algn="l" rtl="0">
              <a:lnSpc>
                <a:spcPct val="130000"/>
              </a:lnSpc>
              <a:spcBef>
                <a:spcPts val="0"/>
              </a:spcBef>
              <a:spcAft>
                <a:spcPts val="0"/>
              </a:spcAft>
              <a:buClr>
                <a:schemeClr val="dk1"/>
              </a:buClr>
              <a:buSzPts val="1100"/>
              <a:buFont typeface="Arial"/>
              <a:buNone/>
            </a:pPr>
            <a:r>
              <a:rPr lang="en" sz="1500" b="1">
                <a:solidFill>
                  <a:srgbClr val="5F6063"/>
                </a:solidFill>
                <a:highlight>
                  <a:srgbClr val="FFFFFF"/>
                </a:highlight>
              </a:rPr>
              <a:t>2020 Fall Leadership Institute</a:t>
            </a:r>
            <a:endParaRPr sz="1500" b="1">
              <a:solidFill>
                <a:srgbClr val="5F6063"/>
              </a:solidFill>
              <a:highlight>
                <a:srgbClr val="FFFFFF"/>
              </a:highlight>
            </a:endParaRPr>
          </a:p>
          <a:p>
            <a:pPr marL="0" lvl="0" indent="0" algn="l" rtl="0">
              <a:lnSpc>
                <a:spcPct val="130000"/>
              </a:lnSpc>
              <a:spcBef>
                <a:spcPts val="0"/>
              </a:spcBef>
              <a:spcAft>
                <a:spcPts val="0"/>
              </a:spcAft>
              <a:buClr>
                <a:schemeClr val="dk1"/>
              </a:buClr>
              <a:buSzPts val="1100"/>
              <a:buFont typeface="Arial"/>
              <a:buNone/>
            </a:pPr>
            <a:r>
              <a:rPr lang="en" sz="1200">
                <a:solidFill>
                  <a:srgbClr val="5F6063"/>
                </a:solidFill>
                <a:highlight>
                  <a:srgbClr val="FFFFFF"/>
                </a:highlight>
              </a:rPr>
              <a:t>September 20 - 24, 2020  |  Washington, D.C.</a:t>
            </a:r>
            <a:r>
              <a:rPr lang="en" sz="1000">
                <a:solidFill>
                  <a:srgbClr val="5F6063"/>
                </a:solidFill>
                <a:highlight>
                  <a:srgbClr val="FFFFFF"/>
                </a:highlight>
              </a:rPr>
              <a:t>  </a:t>
            </a:r>
            <a:endParaRPr sz="1000">
              <a:solidFill>
                <a:srgbClr val="5F6063"/>
              </a:solidFill>
              <a:highlight>
                <a:srgbClr val="FFFFFF"/>
              </a:highlight>
            </a:endParaRPr>
          </a:p>
          <a:p>
            <a:pPr marL="0" lvl="0" indent="0" algn="l" rtl="0">
              <a:lnSpc>
                <a:spcPct val="130000"/>
              </a:lnSpc>
              <a:spcBef>
                <a:spcPts val="0"/>
              </a:spcBef>
              <a:spcAft>
                <a:spcPts val="0"/>
              </a:spcAft>
              <a:buClr>
                <a:schemeClr val="dk1"/>
              </a:buClr>
              <a:buSzPts val="1100"/>
              <a:buFont typeface="Arial"/>
              <a:buNone/>
            </a:pPr>
            <a:endParaRPr sz="1000">
              <a:solidFill>
                <a:srgbClr val="5F6063"/>
              </a:solidFill>
              <a:highlight>
                <a:srgbClr val="FFFFFF"/>
              </a:highlight>
            </a:endParaRPr>
          </a:p>
          <a:p>
            <a:pPr marL="0" lvl="0" indent="0" algn="l" rtl="0">
              <a:lnSpc>
                <a:spcPct val="110000"/>
              </a:lnSpc>
              <a:spcBef>
                <a:spcPts val="0"/>
              </a:spcBef>
              <a:spcAft>
                <a:spcPts val="0"/>
              </a:spcAft>
              <a:buClr>
                <a:schemeClr val="dk1"/>
              </a:buClr>
              <a:buSzPts val="1100"/>
              <a:buFont typeface="Arial"/>
              <a:buNone/>
            </a:pPr>
            <a:r>
              <a:rPr lang="en" sz="1500" b="1">
                <a:solidFill>
                  <a:srgbClr val="5F6063"/>
                </a:solidFill>
                <a:highlight>
                  <a:srgbClr val="FFFFFF"/>
                </a:highlight>
              </a:rPr>
              <a:t>2020 Parent and Family Engagement Conference</a:t>
            </a:r>
            <a:endParaRPr sz="1500" b="1">
              <a:solidFill>
                <a:srgbClr val="5F6063"/>
              </a:solidFill>
              <a:highlight>
                <a:srgbClr val="FFFFFF"/>
              </a:highlight>
            </a:endParaRPr>
          </a:p>
          <a:p>
            <a:pPr marL="0" lvl="0" indent="0" algn="l" rtl="0">
              <a:lnSpc>
                <a:spcPct val="130000"/>
              </a:lnSpc>
              <a:spcBef>
                <a:spcPts val="300"/>
              </a:spcBef>
              <a:spcAft>
                <a:spcPts val="0"/>
              </a:spcAft>
              <a:buClr>
                <a:schemeClr val="dk1"/>
              </a:buClr>
              <a:buSzPts val="1100"/>
              <a:buFont typeface="Arial"/>
              <a:buNone/>
            </a:pPr>
            <a:r>
              <a:rPr lang="en" sz="1200">
                <a:solidFill>
                  <a:srgbClr val="5F6063"/>
                </a:solidFill>
                <a:highlight>
                  <a:srgbClr val="FFFFFF"/>
                </a:highlight>
              </a:rPr>
              <a:t>November 30 - December 3, 2020  |  New Orleans, LA</a:t>
            </a:r>
            <a:r>
              <a:rPr lang="en" sz="1000">
                <a:solidFill>
                  <a:srgbClr val="5F6063"/>
                </a:solidFill>
                <a:highlight>
                  <a:srgbClr val="FFFFFF"/>
                </a:highlight>
              </a:rPr>
              <a:t>  </a:t>
            </a:r>
            <a:endParaRPr sz="1200" i="1">
              <a:solidFill>
                <a:srgbClr val="5F6063"/>
              </a:solidFill>
              <a:highlight>
                <a:srgbClr val="FFFFFF"/>
              </a:highlight>
            </a:endParaRPr>
          </a:p>
          <a:p>
            <a:pPr marL="0" marR="0" lvl="0" indent="0" algn="l" rtl="0">
              <a:lnSpc>
                <a:spcPct val="100000"/>
              </a:lnSpc>
              <a:spcBef>
                <a:spcPts val="0"/>
              </a:spcBef>
              <a:spcAft>
                <a:spcPts val="0"/>
              </a:spcAft>
              <a:buClr>
                <a:srgbClr val="000000"/>
              </a:buClr>
              <a:buSzPts val="1800"/>
              <a:buFont typeface="Arial"/>
              <a:buNone/>
            </a:pPr>
            <a:endParaRPr sz="1800">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800">
              <a:latin typeface="Proxima Nova"/>
              <a:ea typeface="Proxima Nova"/>
              <a:cs typeface="Proxima Nova"/>
              <a:sym typeface="Proxima Nova"/>
            </a:endParaRPr>
          </a:p>
        </p:txBody>
      </p:sp>
      <p:pic>
        <p:nvPicPr>
          <p:cNvPr id="172" name="Google Shape;172;p34"/>
          <p:cNvPicPr preferRelativeResize="0"/>
          <p:nvPr/>
        </p:nvPicPr>
        <p:blipFill>
          <a:blip r:embed="rId3">
            <a:alphaModFix/>
          </a:blip>
          <a:stretch>
            <a:fillRect/>
          </a:stretch>
        </p:blipFill>
        <p:spPr>
          <a:xfrm>
            <a:off x="457200" y="1572844"/>
            <a:ext cx="3995500" cy="26616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VII. External Research</a:t>
            </a:r>
            <a:endParaRPr sz="3400"/>
          </a:p>
        </p:txBody>
      </p:sp>
      <p:sp>
        <p:nvSpPr>
          <p:cNvPr id="178" name="Google Shape;178;p35"/>
          <p:cNvSpPr txBox="1">
            <a:spLocks noGrp="1"/>
          </p:cNvSpPr>
          <p:nvPr>
            <p:ph type="body" idx="1"/>
          </p:nvPr>
        </p:nvSpPr>
        <p:spPr>
          <a:xfrm>
            <a:off x="317750" y="1133175"/>
            <a:ext cx="8285100" cy="349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rgbClr val="222222"/>
              </a:solidFill>
            </a:endParaRPr>
          </a:p>
          <a:p>
            <a:pPr marL="457200" lvl="0" indent="-342900" algn="l" rtl="0">
              <a:spcBef>
                <a:spcPts val="0"/>
              </a:spcBef>
              <a:spcAft>
                <a:spcPts val="0"/>
              </a:spcAft>
              <a:buClr>
                <a:schemeClr val="dk1"/>
              </a:buClr>
              <a:buSzPts val="1800"/>
              <a:buChar char="●"/>
            </a:pPr>
            <a:r>
              <a:rPr lang="en">
                <a:solidFill>
                  <a:srgbClr val="222222"/>
                </a:solidFill>
                <a:highlight>
                  <a:srgbClr val="FFFFFF"/>
                </a:highlight>
              </a:rPr>
              <a:t>Pre-to-3rd grade state legislative updates </a:t>
            </a:r>
            <a:r>
              <a:rPr lang="en" u="sng">
                <a:solidFill>
                  <a:schemeClr val="hlink"/>
                </a:solidFill>
                <a:highlight>
                  <a:srgbClr val="FFFFFF"/>
                </a:highlight>
                <a:hlinkClick r:id="rId3"/>
              </a:rPr>
              <a:t>article</a:t>
            </a:r>
            <a:endParaRPr>
              <a:solidFill>
                <a:srgbClr val="222222"/>
              </a:solidFill>
              <a:highlight>
                <a:srgbClr val="FFFFFF"/>
              </a:highlight>
            </a:endParaRPr>
          </a:p>
          <a:p>
            <a:pPr marL="457200" lvl="0" indent="0" algn="l" rtl="0">
              <a:spcBef>
                <a:spcPts val="0"/>
              </a:spcBef>
              <a:spcAft>
                <a:spcPts val="0"/>
              </a:spcAft>
              <a:buNone/>
            </a:pPr>
            <a:endParaRPr>
              <a:solidFill>
                <a:srgbClr val="222222"/>
              </a:solidFill>
              <a:highlight>
                <a:srgbClr val="FFFFFF"/>
              </a:highlight>
            </a:endParaRPr>
          </a:p>
          <a:p>
            <a:pPr marL="457200" lvl="0" indent="-342900" algn="l" rtl="0">
              <a:spcBef>
                <a:spcPts val="0"/>
              </a:spcBef>
              <a:spcAft>
                <a:spcPts val="0"/>
              </a:spcAft>
              <a:buClr>
                <a:srgbClr val="222222"/>
              </a:buClr>
              <a:buSzPts val="1800"/>
              <a:buChar char="●"/>
            </a:pPr>
            <a:r>
              <a:rPr lang="en">
                <a:solidFill>
                  <a:srgbClr val="222222"/>
                </a:solidFill>
                <a:highlight>
                  <a:srgbClr val="FFFFFF"/>
                </a:highlight>
              </a:rPr>
              <a:t>“Evidence regarding the domains of the CLASS Pre-K in Head Start classrooms” </a:t>
            </a:r>
            <a:r>
              <a:rPr lang="en" u="sng">
                <a:solidFill>
                  <a:schemeClr val="hlink"/>
                </a:solidFill>
                <a:highlight>
                  <a:srgbClr val="FFFFFF"/>
                </a:highlight>
                <a:hlinkClick r:id="rId4"/>
              </a:rPr>
              <a:t>here</a:t>
            </a:r>
            <a:endParaRPr>
              <a:solidFill>
                <a:srgbClr val="222222"/>
              </a:solidFill>
              <a:highlight>
                <a:srgbClr val="FFFFFF"/>
              </a:highlight>
            </a:endParaRPr>
          </a:p>
          <a:p>
            <a:pPr marL="457200" lvl="0" indent="0" algn="l" rtl="0">
              <a:lnSpc>
                <a:spcPct val="115000"/>
              </a:lnSpc>
              <a:spcBef>
                <a:spcPts val="0"/>
              </a:spcBef>
              <a:spcAft>
                <a:spcPts val="0"/>
              </a:spcAft>
              <a:buNone/>
            </a:pPr>
            <a:endParaRPr sz="1400">
              <a:solidFill>
                <a:srgbClr val="222222"/>
              </a:solidFill>
            </a:endParaRPr>
          </a:p>
          <a:p>
            <a:pPr marL="0" lvl="0" indent="0" algn="l" rtl="0">
              <a:lnSpc>
                <a:spcPct val="115000"/>
              </a:lnSpc>
              <a:spcBef>
                <a:spcPts val="0"/>
              </a:spcBef>
              <a:spcAft>
                <a:spcPts val="0"/>
              </a:spcAft>
              <a:buSzPts val="1800"/>
              <a:buNone/>
            </a:pPr>
            <a:endParaRPr sz="1400" b="1">
              <a:solidFill>
                <a:srgbClr val="222222"/>
              </a:solidFill>
            </a:endParaRPr>
          </a:p>
          <a:p>
            <a:pPr marL="0" lvl="0" indent="0" algn="l" rtl="0">
              <a:lnSpc>
                <a:spcPct val="115000"/>
              </a:lnSpc>
              <a:spcBef>
                <a:spcPts val="0"/>
              </a:spcBef>
              <a:spcAft>
                <a:spcPts val="0"/>
              </a:spcAft>
              <a:buSzPts val="1800"/>
              <a:buNone/>
            </a:pPr>
            <a:endParaRPr sz="1400" b="1">
              <a:solidFill>
                <a:srgbClr val="222222"/>
              </a:solidFill>
            </a:endParaRPr>
          </a:p>
          <a:p>
            <a:pPr marL="0" lvl="0" indent="457200" algn="l" rtl="0">
              <a:lnSpc>
                <a:spcPct val="100000"/>
              </a:lnSpc>
              <a:spcBef>
                <a:spcPts val="0"/>
              </a:spcBef>
              <a:spcAft>
                <a:spcPts val="0"/>
              </a:spcAft>
              <a:buSzPts val="1800"/>
              <a:buNone/>
            </a:pPr>
            <a:endParaRPr sz="1400">
              <a:highlight>
                <a:srgbClr val="FFFFFF"/>
              </a:highlight>
            </a:endParaRPr>
          </a:p>
          <a:p>
            <a:pPr marL="457200" lvl="0" indent="457200" algn="l" rtl="0">
              <a:lnSpc>
                <a:spcPct val="100000"/>
              </a:lnSpc>
              <a:spcBef>
                <a:spcPts val="0"/>
              </a:spcBef>
              <a:spcAft>
                <a:spcPts val="0"/>
              </a:spcAft>
              <a:buSzPts val="1800"/>
              <a:buNone/>
            </a:pPr>
            <a:endParaRPr sz="1400">
              <a:highlight>
                <a:srgbClr val="FFFFFF"/>
              </a:highlight>
            </a:endParaRPr>
          </a:p>
          <a:p>
            <a:pPr marL="0" lvl="0" indent="457200" algn="l" rtl="0">
              <a:lnSpc>
                <a:spcPct val="115000"/>
              </a:lnSpc>
              <a:spcBef>
                <a:spcPts val="0"/>
              </a:spcBef>
              <a:spcAft>
                <a:spcPts val="0"/>
              </a:spcAft>
              <a:buSzPts val="1800"/>
              <a:buNone/>
            </a:pPr>
            <a:endParaRPr sz="1800">
              <a:highlight>
                <a:srgbClr val="FFFFFF"/>
              </a:highlight>
            </a:endParaRPr>
          </a:p>
          <a:p>
            <a:pPr marL="457200" lvl="0" indent="0" algn="l" rtl="0">
              <a:lnSpc>
                <a:spcPct val="115000"/>
              </a:lnSpc>
              <a:spcBef>
                <a:spcPts val="1000"/>
              </a:spcBef>
              <a:spcAft>
                <a:spcPts val="1000"/>
              </a:spcAft>
              <a:buSzPts val="1800"/>
              <a:buNone/>
            </a:pPr>
            <a:endParaRPr>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628650" y="273844"/>
            <a:ext cx="6791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D94E53"/>
              </a:buClr>
              <a:buSzPts val="1400"/>
              <a:buNone/>
            </a:pPr>
            <a:r>
              <a:rPr lang="en"/>
              <a:t>VIII. Upcoming Opportunities</a:t>
            </a:r>
            <a:endParaRPr/>
          </a:p>
        </p:txBody>
      </p:sp>
      <p:sp>
        <p:nvSpPr>
          <p:cNvPr id="184" name="Google Shape;184;p36"/>
          <p:cNvSpPr txBox="1"/>
          <p:nvPr/>
        </p:nvSpPr>
        <p:spPr>
          <a:xfrm>
            <a:off x="3964950" y="1300450"/>
            <a:ext cx="35505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Proxima Nova"/>
              <a:ea typeface="Proxima Nova"/>
              <a:cs typeface="Proxima Nova"/>
              <a:sym typeface="Proxima Nova"/>
            </a:endParaRPr>
          </a:p>
        </p:txBody>
      </p:sp>
      <p:sp>
        <p:nvSpPr>
          <p:cNvPr id="185" name="Google Shape;185;p36"/>
          <p:cNvSpPr txBox="1"/>
          <p:nvPr/>
        </p:nvSpPr>
        <p:spPr>
          <a:xfrm>
            <a:off x="250650" y="1071850"/>
            <a:ext cx="8268600" cy="319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Proxima Nova"/>
              <a:ea typeface="Proxima Nova"/>
              <a:cs typeface="Proxima Nova"/>
              <a:sym typeface="Proxima Nova"/>
            </a:endParaRPr>
          </a:p>
          <a:p>
            <a:pPr marL="342900" marR="0" lvl="0" indent="-342900" algn="l" rtl="0">
              <a:lnSpc>
                <a:spcPct val="100000"/>
              </a:lnSpc>
              <a:spcBef>
                <a:spcPts val="0"/>
              </a:spcBef>
              <a:spcAft>
                <a:spcPts val="0"/>
              </a:spcAft>
              <a:buClr>
                <a:srgbClr val="000000"/>
              </a:buClr>
              <a:buSzPts val="2400"/>
              <a:buFont typeface="Arial"/>
              <a:buChar char="•"/>
            </a:pPr>
            <a:r>
              <a:rPr lang="en" sz="2400">
                <a:solidFill>
                  <a:srgbClr val="222222"/>
                </a:solidFill>
                <a:latin typeface="Proxima Nova"/>
                <a:ea typeface="Proxima Nova"/>
                <a:cs typeface="Proxima Nova"/>
                <a:sym typeface="Proxima Nova"/>
              </a:rPr>
              <a:t>Upcoming Workshops:</a:t>
            </a:r>
            <a:endParaRPr sz="2400">
              <a:solidFill>
                <a:srgbClr val="222222"/>
              </a:solidFill>
              <a:latin typeface="Proxima Nova"/>
              <a:ea typeface="Proxima Nova"/>
              <a:cs typeface="Proxima Nova"/>
              <a:sym typeface="Proxima Nova"/>
            </a:endParaRPr>
          </a:p>
          <a:p>
            <a:pPr marL="914400" marR="0" lvl="1" indent="-381000" algn="l" rtl="0">
              <a:lnSpc>
                <a:spcPct val="100000"/>
              </a:lnSpc>
              <a:spcBef>
                <a:spcPts val="0"/>
              </a:spcBef>
              <a:spcAft>
                <a:spcPts val="0"/>
              </a:spcAft>
              <a:buClr>
                <a:srgbClr val="000000"/>
              </a:buClr>
              <a:buSzPts val="2400"/>
              <a:buFont typeface="Arial"/>
              <a:buChar char="○"/>
            </a:pPr>
            <a:r>
              <a:rPr lang="en" sz="2400">
                <a:solidFill>
                  <a:srgbClr val="222222"/>
                </a:solidFill>
                <a:latin typeface="Proxima Nova"/>
                <a:ea typeface="Proxima Nova"/>
                <a:cs typeface="Proxima Nova"/>
                <a:sym typeface="Proxima Nova"/>
              </a:rPr>
              <a:t>April 9, 3-4 p.m. (ChildTrends on HS/ECE systems partnerships in states)</a:t>
            </a:r>
            <a:endParaRPr sz="2400">
              <a:solidFill>
                <a:srgbClr val="222222"/>
              </a:solidFill>
              <a:latin typeface="Proxima Nova"/>
              <a:ea typeface="Proxima Nova"/>
              <a:cs typeface="Proxima Nova"/>
              <a:sym typeface="Proxima Nova"/>
            </a:endParaRPr>
          </a:p>
          <a:p>
            <a:pPr marL="914400" marR="0" lvl="1" indent="-381000" algn="l" rtl="0">
              <a:lnSpc>
                <a:spcPct val="100000"/>
              </a:lnSpc>
              <a:spcBef>
                <a:spcPts val="0"/>
              </a:spcBef>
              <a:spcAft>
                <a:spcPts val="0"/>
              </a:spcAft>
              <a:buClr>
                <a:srgbClr val="000000"/>
              </a:buClr>
              <a:buSzPts val="2400"/>
              <a:buFont typeface="Arial"/>
              <a:buChar char="○"/>
            </a:pPr>
            <a:r>
              <a:rPr lang="en" sz="2400">
                <a:solidFill>
                  <a:srgbClr val="222222"/>
                </a:solidFill>
                <a:latin typeface="Proxima Nova"/>
                <a:ea typeface="Proxima Nova"/>
                <a:cs typeface="Proxima Nova"/>
                <a:sym typeface="Proxima Nova"/>
              </a:rPr>
              <a:t>May 14, 2-3 p.m. (P-to-3 Policy Impact Center at UT Austin)</a:t>
            </a:r>
            <a:endParaRPr sz="2400">
              <a:solidFill>
                <a:srgbClr val="222222"/>
              </a:solidFill>
              <a:latin typeface="Proxima Nova"/>
              <a:ea typeface="Proxima Nova"/>
              <a:cs typeface="Proxima Nova"/>
              <a:sym typeface="Proxima Nova"/>
            </a:endParaRPr>
          </a:p>
          <a:p>
            <a:pPr marL="914400" marR="0" lvl="1" indent="-381000" algn="l" rtl="0">
              <a:lnSpc>
                <a:spcPct val="100000"/>
              </a:lnSpc>
              <a:spcBef>
                <a:spcPts val="0"/>
              </a:spcBef>
              <a:spcAft>
                <a:spcPts val="0"/>
              </a:spcAft>
              <a:buClr>
                <a:srgbClr val="222222"/>
              </a:buClr>
              <a:buSzPts val="2400"/>
              <a:buFont typeface="Proxima Nova"/>
              <a:buChar char="○"/>
            </a:pPr>
            <a:r>
              <a:rPr lang="en" sz="2400">
                <a:solidFill>
                  <a:srgbClr val="222222"/>
                </a:solidFill>
                <a:latin typeface="Proxima Nova"/>
                <a:ea typeface="Proxima Nova"/>
                <a:cs typeface="Proxima Nova"/>
                <a:sym typeface="Proxima Nova"/>
              </a:rPr>
              <a:t>June 11, 2-3 p.m. (2nd of 4 calls on HS/state pre-K)</a:t>
            </a:r>
            <a:endParaRPr sz="2400">
              <a:solidFill>
                <a:srgbClr val="222222"/>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222222"/>
                </a:solidFill>
                <a:latin typeface="Proxima Nova"/>
                <a:ea typeface="Proxima Nova"/>
                <a:cs typeface="Proxima Nova"/>
                <a:sym typeface="Proxima Nova"/>
              </a:rPr>
              <a:t>	</a:t>
            </a:r>
            <a:endParaRPr sz="2400" b="0" i="0" u="none" strike="noStrike" cap="none">
              <a:solidFill>
                <a:srgbClr val="222222"/>
              </a:solidFill>
              <a:latin typeface="Proxima Nova"/>
              <a:ea typeface="Proxima Nova"/>
              <a:cs typeface="Proxima Nova"/>
              <a:sym typeface="Proxima Nova"/>
            </a:endParaRPr>
          </a:p>
          <a:p>
            <a:pPr marL="342900" marR="0" lvl="0" indent="-342900" algn="l" rtl="0">
              <a:lnSpc>
                <a:spcPct val="115000"/>
              </a:lnSpc>
              <a:spcBef>
                <a:spcPts val="0"/>
              </a:spcBef>
              <a:spcAft>
                <a:spcPts val="0"/>
              </a:spcAft>
              <a:buClr>
                <a:srgbClr val="000000"/>
              </a:buClr>
              <a:buSzPts val="2400"/>
              <a:buFont typeface="Arial"/>
              <a:buChar char="•"/>
            </a:pPr>
            <a:r>
              <a:rPr lang="en" sz="2400" b="0" i="0" u="none" strike="noStrike" cap="none">
                <a:solidFill>
                  <a:srgbClr val="222222"/>
                </a:solidFill>
                <a:latin typeface="Proxima Nova"/>
                <a:ea typeface="Proxima Nova"/>
                <a:cs typeface="Proxima Nova"/>
                <a:sym typeface="Proxima Nova"/>
              </a:rPr>
              <a:t>Watercool</a:t>
            </a:r>
            <a:r>
              <a:rPr lang="en" sz="2400">
                <a:solidFill>
                  <a:srgbClr val="222222"/>
                </a:solidFill>
                <a:latin typeface="Proxima Nova"/>
                <a:ea typeface="Proxima Nova"/>
                <a:cs typeface="Proxima Nova"/>
                <a:sym typeface="Proxima Nova"/>
              </a:rPr>
              <a:t>er in April 23, 3-4 p.m. </a:t>
            </a:r>
            <a:endParaRPr sz="2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7"/>
          <p:cNvPicPr preferRelativeResize="0"/>
          <p:nvPr/>
        </p:nvPicPr>
        <p:blipFill rotWithShape="1">
          <a:blip r:embed="rId3">
            <a:alphaModFix/>
          </a:blip>
          <a:srcRect l="27001" t="-289" r="9954" b="528"/>
          <a:stretch/>
        </p:blipFill>
        <p:spPr>
          <a:xfrm>
            <a:off x="-13189" y="-30388"/>
            <a:ext cx="9157190" cy="5173888"/>
          </a:xfrm>
          <a:prstGeom prst="rect">
            <a:avLst/>
          </a:prstGeom>
          <a:noFill/>
          <a:ln>
            <a:noFill/>
          </a:ln>
        </p:spPr>
      </p:pic>
      <p:sp>
        <p:nvSpPr>
          <p:cNvPr id="191" name="Google Shape;191;p37"/>
          <p:cNvSpPr/>
          <p:nvPr/>
        </p:nvSpPr>
        <p:spPr>
          <a:xfrm>
            <a:off x="-13189" y="3466384"/>
            <a:ext cx="2060238" cy="1695989"/>
          </a:xfrm>
          <a:custGeom>
            <a:avLst/>
            <a:gdLst/>
            <a:ahLst/>
            <a:cxnLst/>
            <a:rect l="l" t="t" r="r" b="b"/>
            <a:pathLst>
              <a:path w="6243145" h="4062248" extrusionOk="0">
                <a:moveTo>
                  <a:pt x="0" y="0"/>
                </a:moveTo>
                <a:lnTo>
                  <a:pt x="6243145" y="3546379"/>
                </a:lnTo>
                <a:lnTo>
                  <a:pt x="6232634" y="4062248"/>
                </a:lnTo>
                <a:lnTo>
                  <a:pt x="0" y="4062248"/>
                </a:lnTo>
                <a:lnTo>
                  <a:pt x="0" y="0"/>
                </a:lnTo>
                <a:close/>
              </a:path>
            </a:pathLst>
          </a:custGeom>
          <a:solidFill>
            <a:schemeClr val="lt1"/>
          </a:solidFill>
          <a:ln>
            <a:noFill/>
          </a:ln>
        </p:spPr>
        <p:txBody>
          <a:bodyPr spcFirstLastPara="1" wrap="square" lIns="42875" tIns="21425" rIns="42875" bIns="21425" anchor="ctr" anchorCtr="0">
            <a:noAutofit/>
          </a:bodyPr>
          <a:lstStyle/>
          <a:p>
            <a:pPr marL="0" marR="0" lvl="0" indent="0" algn="ctr" rtl="0">
              <a:lnSpc>
                <a:spcPct val="100000"/>
              </a:lnSpc>
              <a:spcBef>
                <a:spcPts val="0"/>
              </a:spcBef>
              <a:spcAft>
                <a:spcPts val="0"/>
              </a:spcAft>
              <a:buClr>
                <a:srgbClr val="000000"/>
              </a:buClr>
              <a:buSzPts val="800"/>
              <a:buFont typeface="Calibri"/>
              <a:buNone/>
            </a:pPr>
            <a:endParaRPr sz="800" b="0" i="0" u="none" strike="noStrike" cap="none">
              <a:solidFill>
                <a:srgbClr val="FFFFFF"/>
              </a:solidFill>
              <a:latin typeface="Calibri"/>
              <a:ea typeface="Calibri"/>
              <a:cs typeface="Calibri"/>
              <a:sym typeface="Calibri"/>
            </a:endParaRPr>
          </a:p>
        </p:txBody>
      </p:sp>
      <p:sp>
        <p:nvSpPr>
          <p:cNvPr id="192" name="Google Shape;192;p37"/>
          <p:cNvSpPr/>
          <p:nvPr/>
        </p:nvSpPr>
        <p:spPr>
          <a:xfrm rot="10800000">
            <a:off x="8119339" y="0"/>
            <a:ext cx="1024661" cy="770382"/>
          </a:xfrm>
          <a:custGeom>
            <a:avLst/>
            <a:gdLst/>
            <a:ahLst/>
            <a:cxnLst/>
            <a:rect l="l" t="t" r="r" b="b"/>
            <a:pathLst>
              <a:path w="1813560" h="1027176" extrusionOk="0">
                <a:moveTo>
                  <a:pt x="0" y="1027176"/>
                </a:moveTo>
                <a:lnTo>
                  <a:pt x="0" y="0"/>
                </a:lnTo>
                <a:lnTo>
                  <a:pt x="1813560" y="1027176"/>
                </a:lnTo>
                <a:lnTo>
                  <a:pt x="0" y="1027176"/>
                </a:lnTo>
                <a:close/>
              </a:path>
            </a:pathLst>
          </a:custGeom>
          <a:solidFill>
            <a:srgbClr val="FFFFFF"/>
          </a:solidFill>
          <a:ln>
            <a:noFill/>
          </a:ln>
        </p:spPr>
        <p:txBody>
          <a:bodyPr spcFirstLastPara="1" wrap="square" lIns="42875" tIns="21425" rIns="42875" bIns="21425" anchor="ctr" anchorCtr="0">
            <a:noAutofit/>
          </a:bodyPr>
          <a:lstStyle/>
          <a:p>
            <a:pPr marL="0" marR="0" lvl="0" indent="0" algn="ctr" rtl="0">
              <a:lnSpc>
                <a:spcPct val="100000"/>
              </a:lnSpc>
              <a:spcBef>
                <a:spcPts val="0"/>
              </a:spcBef>
              <a:spcAft>
                <a:spcPts val="0"/>
              </a:spcAft>
              <a:buClr>
                <a:srgbClr val="000000"/>
              </a:buClr>
              <a:buSzPts val="800"/>
              <a:buFont typeface="Calibri"/>
              <a:buNone/>
            </a:pPr>
            <a:endParaRPr sz="800" b="0" i="0" u="none" strike="noStrike" cap="none">
              <a:solidFill>
                <a:srgbClr val="FFFFFF"/>
              </a:solidFill>
              <a:latin typeface="Calibri"/>
              <a:ea typeface="Calibri"/>
              <a:cs typeface="Calibri"/>
              <a:sym typeface="Calibri"/>
            </a:endParaRPr>
          </a:p>
        </p:txBody>
      </p:sp>
      <p:sp>
        <p:nvSpPr>
          <p:cNvPr id="193" name="Google Shape;193;p37"/>
          <p:cNvSpPr txBox="1"/>
          <p:nvPr/>
        </p:nvSpPr>
        <p:spPr>
          <a:xfrm>
            <a:off x="150343" y="456414"/>
            <a:ext cx="5397900" cy="37479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4100"/>
              <a:buFont typeface="Proxima Nova"/>
              <a:buNone/>
            </a:pPr>
            <a:r>
              <a:rPr lang="en" sz="4500" b="1" i="0" u="none" strike="noStrike" cap="none">
                <a:solidFill>
                  <a:srgbClr val="FFFFFF"/>
                </a:solidFill>
                <a:latin typeface="Proxima Nova"/>
                <a:ea typeface="Proxima Nova"/>
                <a:cs typeface="Proxima Nova"/>
                <a:sym typeface="Proxima Nova"/>
              </a:rPr>
              <a:t>Thank you for support!</a:t>
            </a:r>
            <a:endParaRPr sz="11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4100"/>
              <a:buFont typeface="Proxima Nova"/>
              <a:buNone/>
            </a:pPr>
            <a:endParaRPr sz="1500" b="0" i="1" u="none" strike="noStrike" cap="none">
              <a:solidFill>
                <a:srgbClr val="FFFFFF"/>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4100"/>
              <a:buFont typeface="Arial"/>
              <a:buNone/>
            </a:pPr>
            <a:r>
              <a:rPr lang="en" sz="1500" b="0" i="1" u="none" strike="noStrike" cap="none">
                <a:solidFill>
                  <a:srgbClr val="FFFFFF"/>
                </a:solidFill>
                <a:latin typeface="Proxima Nova"/>
                <a:ea typeface="Proxima Nova"/>
                <a:cs typeface="Proxima Nova"/>
                <a:sym typeface="Proxima Nova"/>
              </a:rPr>
              <a:t>This presentation was made possible by contributions from the Dollar Per Child </a:t>
            </a:r>
            <a:br>
              <a:rPr lang="en" sz="1500" b="0" i="1" u="none" strike="noStrike" cap="none">
                <a:solidFill>
                  <a:srgbClr val="FFFFFF"/>
                </a:solidFill>
                <a:latin typeface="Proxima Nova"/>
                <a:ea typeface="Proxima Nova"/>
                <a:cs typeface="Proxima Nova"/>
                <a:sym typeface="Proxima Nova"/>
              </a:rPr>
            </a:br>
            <a:r>
              <a:rPr lang="en" sz="1500" b="0" i="1" u="none" strike="noStrike" cap="none">
                <a:solidFill>
                  <a:srgbClr val="FFFFFF"/>
                </a:solidFill>
                <a:latin typeface="Proxima Nova"/>
                <a:ea typeface="Proxima Nova"/>
                <a:cs typeface="Proxima Nova"/>
                <a:sym typeface="Proxima Nova"/>
              </a:rPr>
              <a:t>campaign.</a:t>
            </a:r>
            <a:r>
              <a:rPr lang="en" sz="1500" b="0" i="0" u="none" strike="noStrike" cap="none">
                <a:solidFill>
                  <a:srgbClr val="FFFFFF"/>
                </a:solidFill>
                <a:latin typeface="Proxima Nova"/>
                <a:ea typeface="Proxima Nova"/>
                <a:cs typeface="Proxima Nova"/>
                <a:sym typeface="Proxima Nova"/>
              </a:rPr>
              <a:t> To learn more or to donate,</a:t>
            </a:r>
            <a:br>
              <a:rPr lang="en" sz="1500" b="0" i="0" u="none" strike="noStrike" cap="none">
                <a:solidFill>
                  <a:srgbClr val="FFFFFF"/>
                </a:solidFill>
                <a:latin typeface="Proxima Nova"/>
                <a:ea typeface="Proxima Nova"/>
                <a:cs typeface="Proxima Nova"/>
                <a:sym typeface="Proxima Nova"/>
              </a:rPr>
            </a:br>
            <a:r>
              <a:rPr lang="en" sz="1500" b="0" i="0" u="none" strike="noStrike" cap="none">
                <a:solidFill>
                  <a:srgbClr val="FFFFFF"/>
                </a:solidFill>
                <a:latin typeface="Proxima Nova"/>
                <a:ea typeface="Proxima Nova"/>
                <a:cs typeface="Proxima Nova"/>
                <a:sym typeface="Proxima Nova"/>
              </a:rPr>
              <a:t>visit </a:t>
            </a:r>
            <a:r>
              <a:rPr lang="en" sz="1500" b="1" i="0" u="sng" strike="noStrike" cap="none">
                <a:solidFill>
                  <a:srgbClr val="FFFFFF"/>
                </a:solidFill>
                <a:latin typeface="Proxima Nova"/>
                <a:ea typeface="Proxima Nova"/>
                <a:cs typeface="Proxima Nova"/>
                <a:sym typeface="Proxima Nova"/>
              </a:rPr>
              <a:t>go.nhsa.org/Dollar-Per-Child</a:t>
            </a:r>
            <a:r>
              <a:rPr lang="en" sz="1500" b="0" i="0" u="none" strike="noStrike" cap="none">
                <a:solidFill>
                  <a:srgbClr val="FFFFFF"/>
                </a:solidFill>
                <a:latin typeface="Proxima Nova"/>
                <a:ea typeface="Proxima Nova"/>
                <a:cs typeface="Proxima Nova"/>
                <a:sym typeface="Proxima Nova"/>
              </a:rPr>
              <a:t> </a:t>
            </a:r>
            <a:endParaRPr sz="15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Proxima Nova"/>
              <a:buNone/>
            </a:pPr>
            <a:r>
              <a:rPr lang="en" sz="1500" b="0" i="1" u="none" strike="noStrike" cap="none">
                <a:solidFill>
                  <a:srgbClr val="FFFFFF"/>
                </a:solidFill>
                <a:latin typeface="Proxima Nova"/>
                <a:ea typeface="Proxima Nova"/>
                <a:cs typeface="Proxima Nova"/>
                <a:sym typeface="Proxima Nova"/>
              </a:rPr>
              <a:t> </a:t>
            </a:r>
            <a:endParaRPr sz="1500" b="0" i="1" u="none" strike="noStrike" cap="none">
              <a:solidFill>
                <a:srgbClr val="FFFFFF"/>
              </a:solidFill>
              <a:latin typeface="Arial"/>
              <a:ea typeface="Arial"/>
              <a:cs typeface="Arial"/>
              <a:sym typeface="Arial"/>
            </a:endParaRPr>
          </a:p>
        </p:txBody>
      </p:sp>
      <p:sp>
        <p:nvSpPr>
          <p:cNvPr id="194" name="Google Shape;194;p37">
            <a:hlinkClick r:id="rId4"/>
          </p:cNvPr>
          <p:cNvSpPr/>
          <p:nvPr/>
        </p:nvSpPr>
        <p:spPr>
          <a:xfrm>
            <a:off x="2445135" y="4108801"/>
            <a:ext cx="1951800" cy="453900"/>
          </a:xfrm>
          <a:prstGeom prst="roundRect">
            <a:avLst>
              <a:gd name="adj" fmla="val 16667"/>
            </a:avLst>
          </a:prstGeom>
          <a:solidFill>
            <a:srgbClr val="91222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FFFFFF"/>
                </a:solidFill>
                <a:latin typeface="Arial"/>
                <a:ea typeface="Arial"/>
                <a:cs typeface="Arial"/>
                <a:sym typeface="Arial"/>
              </a:rPr>
              <a:t>Invest Now</a:t>
            </a:r>
            <a:endParaRPr sz="1500" b="1" i="0" u="none" strike="noStrike" cap="none">
              <a:solidFill>
                <a:srgbClr val="FFFFFF"/>
              </a:solidFill>
              <a:latin typeface="Arial"/>
              <a:ea typeface="Arial"/>
              <a:cs typeface="Arial"/>
              <a:sym typeface="Arial"/>
            </a:endParaRPr>
          </a:p>
        </p:txBody>
      </p:sp>
      <p:pic>
        <p:nvPicPr>
          <p:cNvPr id="195" name="Google Shape;195;p37"/>
          <p:cNvPicPr preferRelativeResize="0"/>
          <p:nvPr/>
        </p:nvPicPr>
        <p:blipFill rotWithShape="1">
          <a:blip r:embed="rId5">
            <a:alphaModFix/>
          </a:blip>
          <a:srcRect/>
          <a:stretch/>
        </p:blipFill>
        <p:spPr>
          <a:xfrm>
            <a:off x="150343" y="4583917"/>
            <a:ext cx="1287282" cy="3833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628650" y="-6"/>
            <a:ext cx="683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500"/>
              <a:buNone/>
            </a:pPr>
            <a:r>
              <a:rPr lang="en"/>
              <a:t>I. Government Affairs &amp; Advocacy</a:t>
            </a:r>
            <a:endParaRPr/>
          </a:p>
        </p:txBody>
      </p:sp>
      <p:sp>
        <p:nvSpPr>
          <p:cNvPr id="111" name="Google Shape;111;p24"/>
          <p:cNvSpPr txBox="1"/>
          <p:nvPr/>
        </p:nvSpPr>
        <p:spPr>
          <a:xfrm>
            <a:off x="396700" y="731000"/>
            <a:ext cx="7134300" cy="4085100"/>
          </a:xfrm>
          <a:prstGeom prst="rect">
            <a:avLst/>
          </a:prstGeom>
          <a:solidFill>
            <a:srgbClr val="FFFFFF"/>
          </a:solid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Proxima Nova"/>
              <a:buAutoNum type="romanUcPeriod"/>
            </a:pPr>
            <a:r>
              <a:rPr lang="en" sz="1800" dirty="0">
                <a:latin typeface="Proxima Nova"/>
                <a:ea typeface="Proxima Nova"/>
                <a:cs typeface="Proxima Nova"/>
                <a:sym typeface="Proxima Nova"/>
              </a:rPr>
              <a:t>COVID-19</a:t>
            </a:r>
            <a:endParaRPr sz="1800" dirty="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u="sng" dirty="0">
                <a:solidFill>
                  <a:schemeClr val="hlink"/>
                </a:solidFill>
                <a:latin typeface="Proxima Nova"/>
                <a:ea typeface="Proxima Nova"/>
                <a:cs typeface="Proxima Nova"/>
                <a:sym typeface="Proxima Nova"/>
                <a:hlinkClick r:id="rId3"/>
              </a:rPr>
              <a:t>Guidance</a:t>
            </a:r>
            <a:endParaRPr sz="1800" dirty="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dirty="0">
                <a:latin typeface="Proxima Nova"/>
                <a:ea typeface="Proxima Nova"/>
                <a:cs typeface="Proxima Nova"/>
                <a:sym typeface="Proxima Nova"/>
              </a:rPr>
              <a:t>CACFP Webinar: March 31st @ 2 eastern [</a:t>
            </a:r>
            <a:r>
              <a:rPr lang="en" sz="1800" u="sng" dirty="0">
                <a:solidFill>
                  <a:schemeClr val="hlink"/>
                </a:solidFill>
                <a:latin typeface="Proxima Nova"/>
                <a:ea typeface="Proxima Nova"/>
                <a:cs typeface="Proxima Nova"/>
                <a:sym typeface="Proxima Nova"/>
                <a:hlinkClick r:id="rId4"/>
              </a:rPr>
              <a:t>REGISTER</a:t>
            </a:r>
            <a:r>
              <a:rPr lang="en" sz="1800" dirty="0">
                <a:latin typeface="Proxima Nova"/>
                <a:ea typeface="Proxima Nova"/>
                <a:cs typeface="Proxima Nova"/>
                <a:sym typeface="Proxima Nova"/>
              </a:rPr>
              <a:t>]</a:t>
            </a:r>
            <a:endParaRPr sz="1800" dirty="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dirty="0">
                <a:latin typeface="Proxima Nova"/>
                <a:ea typeface="Proxima Nova"/>
                <a:cs typeface="Proxima Nova"/>
                <a:sym typeface="Proxima Nova"/>
              </a:rPr>
              <a:t>Emergency Personnel</a:t>
            </a:r>
            <a:endParaRPr sz="1800" dirty="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dirty="0">
                <a:latin typeface="Proxima Nova"/>
                <a:ea typeface="Proxima Nova"/>
                <a:cs typeface="Proxima Nova"/>
                <a:sym typeface="Proxima Nova"/>
              </a:rPr>
              <a:t>Legislation</a:t>
            </a:r>
            <a:endParaRPr sz="1800" dirty="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u="sng" dirty="0">
                <a:solidFill>
                  <a:schemeClr val="hlink"/>
                </a:solidFill>
                <a:latin typeface="Proxima Nova"/>
                <a:ea typeface="Proxima Nova"/>
                <a:cs typeface="Proxima Nova"/>
                <a:sym typeface="Proxima Nova"/>
                <a:hlinkClick r:id="rId5"/>
              </a:rPr>
              <a:t>Phase 1</a:t>
            </a:r>
            <a:r>
              <a:rPr lang="en" sz="1800" dirty="0">
                <a:latin typeface="Proxima Nova"/>
                <a:ea typeface="Proxima Nova"/>
                <a:cs typeface="Proxima Nova"/>
                <a:sym typeface="Proxima Nova"/>
              </a:rPr>
              <a:t> </a:t>
            </a:r>
            <a:endParaRPr sz="1800" dirty="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u="sng" dirty="0">
                <a:solidFill>
                  <a:schemeClr val="hlink"/>
                </a:solidFill>
                <a:latin typeface="Proxima Nova"/>
                <a:ea typeface="Proxima Nova"/>
                <a:cs typeface="Proxima Nova"/>
                <a:sym typeface="Proxima Nova"/>
                <a:hlinkClick r:id="rId6"/>
              </a:rPr>
              <a:t>Phase 2</a:t>
            </a:r>
            <a:r>
              <a:rPr lang="en" sz="1800" dirty="0">
                <a:latin typeface="Proxima Nova"/>
                <a:ea typeface="Proxima Nova"/>
                <a:cs typeface="Proxima Nova"/>
                <a:sym typeface="Proxima Nova"/>
              </a:rPr>
              <a:t>: Families First</a:t>
            </a:r>
            <a:endParaRPr sz="1800" dirty="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dirty="0">
                <a:latin typeface="Proxima Nova"/>
                <a:ea typeface="Proxima Nova"/>
                <a:cs typeface="Proxima Nova"/>
                <a:sym typeface="Proxima Nova"/>
              </a:rPr>
              <a:t>Phase 3 (</a:t>
            </a:r>
            <a:r>
              <a:rPr lang="en" sz="1800" u="sng" dirty="0">
                <a:solidFill>
                  <a:schemeClr val="hlink"/>
                </a:solidFill>
                <a:latin typeface="Proxima Nova"/>
                <a:ea typeface="Proxima Nova"/>
                <a:cs typeface="Proxima Nova"/>
                <a:sym typeface="Proxima Nova"/>
                <a:hlinkClick r:id="rId7"/>
              </a:rPr>
              <a:t>NHSA statement</a:t>
            </a:r>
            <a:r>
              <a:rPr lang="en" sz="1800" dirty="0">
                <a:latin typeface="Proxima Nova"/>
                <a:ea typeface="Proxima Nova"/>
                <a:cs typeface="Proxima Nova"/>
                <a:sym typeface="Proxima Nova"/>
              </a:rPr>
              <a:t>): CARES</a:t>
            </a:r>
            <a:endParaRPr sz="1800" dirty="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dirty="0">
                <a:latin typeface="Proxima Nova"/>
                <a:ea typeface="Proxima Nova"/>
                <a:cs typeface="Proxima Nova"/>
                <a:sym typeface="Proxima Nova"/>
              </a:rPr>
              <a:t>Phase 4</a:t>
            </a:r>
            <a:endParaRPr sz="1800" dirty="0">
              <a:latin typeface="Proxima Nova"/>
              <a:ea typeface="Proxima Nova"/>
              <a:cs typeface="Proxima Nova"/>
              <a:sym typeface="Proxima Nova"/>
            </a:endParaRPr>
          </a:p>
          <a:p>
            <a:pPr marL="457200" marR="0" lvl="0" indent="-342900" algn="l" rtl="0">
              <a:lnSpc>
                <a:spcPct val="100000"/>
              </a:lnSpc>
              <a:spcBef>
                <a:spcPts val="0"/>
              </a:spcBef>
              <a:spcAft>
                <a:spcPts val="0"/>
              </a:spcAft>
              <a:buClr>
                <a:srgbClr val="000000"/>
              </a:buClr>
              <a:buSzPts val="1800"/>
              <a:buFont typeface="Proxima Nova"/>
              <a:buAutoNum type="romanUcPeriod"/>
            </a:pPr>
            <a:r>
              <a:rPr lang="en" sz="1800" dirty="0">
                <a:latin typeface="Proxima Nova"/>
                <a:ea typeface="Proxima Nova"/>
                <a:cs typeface="Proxima Nova"/>
                <a:sym typeface="Proxima Nova"/>
              </a:rPr>
              <a:t>General Appropriations</a:t>
            </a:r>
            <a:endParaRPr sz="1800" dirty="0">
              <a:latin typeface="Proxima Nova"/>
              <a:ea typeface="Proxima Nova"/>
              <a:cs typeface="Proxima Nova"/>
              <a:sym typeface="Proxima Nova"/>
            </a:endParaRPr>
          </a:p>
          <a:p>
            <a:pPr marL="914400" marR="0" lvl="1" indent="-342900" algn="l" rtl="0">
              <a:lnSpc>
                <a:spcPct val="100000"/>
              </a:lnSpc>
              <a:spcBef>
                <a:spcPts val="0"/>
              </a:spcBef>
              <a:spcAft>
                <a:spcPts val="0"/>
              </a:spcAft>
              <a:buClr>
                <a:srgbClr val="000000"/>
              </a:buClr>
              <a:buSzPts val="1800"/>
              <a:buFont typeface="Proxima Nova"/>
              <a:buChar char="○"/>
            </a:pPr>
            <a:r>
              <a:rPr lang="en" sz="1800" dirty="0">
                <a:latin typeface="Proxima Nova"/>
                <a:ea typeface="Proxima Nova"/>
                <a:cs typeface="Proxima Nova"/>
                <a:sym typeface="Proxima Nova"/>
              </a:rPr>
              <a:t>Dear Colleagues</a:t>
            </a:r>
            <a:endParaRPr sz="1800" dirty="0">
              <a:latin typeface="Proxima Nova"/>
              <a:ea typeface="Proxima Nova"/>
              <a:cs typeface="Proxima Nova"/>
              <a:sym typeface="Proxima Nova"/>
            </a:endParaRPr>
          </a:p>
          <a:p>
            <a:pPr marL="914400" marR="0" lvl="1" indent="-342900" algn="l" rtl="0">
              <a:lnSpc>
                <a:spcPct val="100000"/>
              </a:lnSpc>
              <a:spcBef>
                <a:spcPts val="0"/>
              </a:spcBef>
              <a:spcAft>
                <a:spcPts val="0"/>
              </a:spcAft>
              <a:buClr>
                <a:srgbClr val="000000"/>
              </a:buClr>
              <a:buSzPts val="1800"/>
              <a:buFont typeface="Proxima Nova"/>
              <a:buChar char="○"/>
            </a:pPr>
            <a:r>
              <a:rPr lang="en" sz="1800" dirty="0">
                <a:latin typeface="Proxima Nova"/>
                <a:ea typeface="Proxima Nova"/>
                <a:cs typeface="Proxima Nova"/>
                <a:sym typeface="Proxima Nova"/>
              </a:rPr>
              <a:t>Public Witness Testimony</a:t>
            </a:r>
            <a:endParaRPr sz="1800" dirty="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dirty="0">
                <a:latin typeface="Proxima Nova"/>
                <a:ea typeface="Proxima Nova"/>
                <a:cs typeface="Proxima Nova"/>
                <a:sym typeface="Proxima Nova"/>
              </a:rPr>
              <a:t>Eligibility - “Max the Act” Strategy</a:t>
            </a:r>
            <a:endParaRPr sz="1800" dirty="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u="sng" dirty="0">
                <a:solidFill>
                  <a:schemeClr val="hlink"/>
                </a:solidFill>
                <a:latin typeface="Proxima Nova"/>
                <a:ea typeface="Proxima Nova"/>
                <a:cs typeface="Proxima Nova"/>
                <a:sym typeface="Proxima Nova"/>
                <a:hlinkClick r:id="rId8"/>
              </a:rPr>
              <a:t>Census</a:t>
            </a:r>
            <a:r>
              <a:rPr lang="en" sz="1800" dirty="0">
                <a:latin typeface="Proxima Nova"/>
                <a:ea typeface="Proxima Nova"/>
                <a:cs typeface="Proxima Nova"/>
                <a:sym typeface="Proxima Nova"/>
              </a:rPr>
              <a:t> - April 1st is CENSUS DAY! - </a:t>
            </a:r>
            <a:r>
              <a:rPr lang="en" sz="1800" u="sng" dirty="0">
                <a:solidFill>
                  <a:schemeClr val="hlink"/>
                </a:solidFill>
                <a:latin typeface="Proxima Nova"/>
                <a:ea typeface="Proxima Nova"/>
                <a:cs typeface="Proxima Nova"/>
                <a:sym typeface="Proxima Nova"/>
                <a:hlinkClick r:id="rId9"/>
              </a:rPr>
              <a:t>COVID19 Update</a:t>
            </a:r>
            <a:r>
              <a:rPr lang="en" sz="1800" dirty="0">
                <a:latin typeface="Proxima Nova"/>
                <a:ea typeface="Proxima Nova"/>
                <a:cs typeface="Proxima Nova"/>
                <a:sym typeface="Proxima Nova"/>
              </a:rPr>
              <a:t> </a:t>
            </a:r>
            <a:endParaRPr sz="1800" dirty="0">
              <a:latin typeface="Proxima Nova"/>
              <a:ea typeface="Proxima Nova"/>
              <a:cs typeface="Proxima Nova"/>
              <a:sym typeface="Proxima Nova"/>
            </a:endParaRPr>
          </a:p>
          <a:p>
            <a:pPr marL="0" marR="0" lvl="0" indent="0" algn="l" rtl="0">
              <a:lnSpc>
                <a:spcPct val="100000"/>
              </a:lnSpc>
              <a:spcBef>
                <a:spcPts val="0"/>
              </a:spcBef>
              <a:spcAft>
                <a:spcPts val="0"/>
              </a:spcAft>
              <a:buNone/>
            </a:pPr>
            <a:r>
              <a:rPr lang="en" sz="1800" dirty="0">
                <a:latin typeface="Proxima Nova"/>
                <a:ea typeface="Proxima Nova"/>
                <a:cs typeface="Proxima Nova"/>
                <a:sym typeface="Proxima Nova"/>
              </a:rPr>
              <a:t> </a:t>
            </a:r>
            <a:endParaRPr sz="1800" dirty="0">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1800" dirty="0">
              <a:latin typeface="Proxima Nova"/>
              <a:ea typeface="Proxima Nova"/>
              <a:cs typeface="Proxima Nova"/>
              <a:sym typeface="Proxima Nova"/>
            </a:endParaRPr>
          </a:p>
          <a:p>
            <a:pPr marL="11430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628650" y="273844"/>
            <a:ext cx="683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500"/>
              <a:buNone/>
            </a:pPr>
            <a:r>
              <a:rPr lang="en"/>
              <a:t>II. Ongoing Coronavirus Response</a:t>
            </a:r>
            <a:endParaRPr/>
          </a:p>
        </p:txBody>
      </p:sp>
      <p:sp>
        <p:nvSpPr>
          <p:cNvPr id="117" name="Google Shape;117;p25"/>
          <p:cNvSpPr txBox="1"/>
          <p:nvPr/>
        </p:nvSpPr>
        <p:spPr>
          <a:xfrm>
            <a:off x="628650" y="1369925"/>
            <a:ext cx="7701600" cy="2811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roxima Nova"/>
              <a:buAutoNum type="romanUcPeriod"/>
            </a:pPr>
            <a:r>
              <a:rPr lang="en" sz="1800">
                <a:solidFill>
                  <a:schemeClr val="dk1"/>
                </a:solidFill>
                <a:latin typeface="Proxima Nova"/>
                <a:ea typeface="Proxima Nova"/>
                <a:cs typeface="Proxima Nova"/>
                <a:sym typeface="Proxima Nova"/>
              </a:rPr>
              <a:t>Weekly State Leaders Talk (Tuesdays from 3-4 p.m.) </a:t>
            </a:r>
            <a:endParaRPr sz="180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u="sng">
                <a:solidFill>
                  <a:schemeClr val="hlink"/>
                </a:solidFill>
                <a:latin typeface="Proxima Nova"/>
                <a:ea typeface="Proxima Nova"/>
                <a:cs typeface="Proxima Nova"/>
                <a:sym typeface="Proxima Nova"/>
                <a:hlinkClick r:id="rId3"/>
              </a:rPr>
              <a:t>Recording of Tuesday’s talk</a:t>
            </a:r>
            <a:endParaRPr sz="1800">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a:latin typeface="Proxima Nova"/>
                <a:ea typeface="Proxima Nova"/>
                <a:cs typeface="Proxima Nova"/>
                <a:sym typeface="Proxima Nova"/>
              </a:rPr>
              <a:t>Kitchen Table Talks (weekly) through May 27th (members only)</a:t>
            </a:r>
            <a:endParaRPr sz="180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a:latin typeface="Proxima Nova"/>
                <a:ea typeface="Proxima Nova"/>
                <a:cs typeface="Proxima Nova"/>
                <a:sym typeface="Proxima Nova"/>
              </a:rPr>
              <a:t>Recording of talk with Dr. B this week </a:t>
            </a:r>
            <a:r>
              <a:rPr lang="en" sz="1800" u="sng">
                <a:solidFill>
                  <a:schemeClr val="hlink"/>
                </a:solidFill>
                <a:latin typeface="Proxima Nova"/>
                <a:ea typeface="Proxima Nova"/>
                <a:cs typeface="Proxima Nova"/>
                <a:sym typeface="Proxima Nova"/>
                <a:hlinkClick r:id="rId4"/>
              </a:rPr>
              <a:t>here</a:t>
            </a:r>
            <a:r>
              <a:rPr lang="en" sz="1800">
                <a:latin typeface="Proxima Nova"/>
                <a:ea typeface="Proxima Nova"/>
                <a:cs typeface="Proxima Nova"/>
                <a:sym typeface="Proxima Nova"/>
              </a:rPr>
              <a:t> </a:t>
            </a:r>
            <a:endParaRPr sz="1800">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a:latin typeface="Proxima Nova"/>
                <a:ea typeface="Proxima Nova"/>
                <a:cs typeface="Proxima Nova"/>
                <a:sym typeface="Proxima Nova"/>
              </a:rPr>
              <a:t>Stories - please submit leads to </a:t>
            </a:r>
            <a:r>
              <a:rPr lang="en" sz="1800" u="sng">
                <a:solidFill>
                  <a:schemeClr val="hlink"/>
                </a:solidFill>
                <a:latin typeface="Proxima Nova"/>
                <a:ea typeface="Proxima Nova"/>
                <a:cs typeface="Proxima Nova"/>
                <a:sym typeface="Proxima Nova"/>
                <a:hlinkClick r:id="rId5"/>
              </a:rPr>
              <a:t>stories@nhsa.org</a:t>
            </a:r>
            <a:endParaRPr sz="1800">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u="sng">
                <a:solidFill>
                  <a:schemeClr val="hlink"/>
                </a:solidFill>
                <a:latin typeface="Proxima Nova"/>
                <a:ea typeface="Proxima Nova"/>
                <a:cs typeface="Proxima Nova"/>
                <a:sym typeface="Proxima Nova"/>
                <a:hlinkClick r:id="rId6"/>
              </a:rPr>
              <a:t>CACFP Webinar</a:t>
            </a:r>
            <a:r>
              <a:rPr lang="en" sz="1800">
                <a:latin typeface="Proxima Nova"/>
                <a:ea typeface="Proxima Nova"/>
                <a:cs typeface="Proxima Nova"/>
                <a:sym typeface="Proxima Nova"/>
              </a:rPr>
              <a:t> on Tuesday, March 31 @ 2 PM ET </a:t>
            </a:r>
            <a:endParaRPr sz="1800">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228600" marR="0" lvl="0" indent="0" algn="l" rtl="0">
              <a:lnSpc>
                <a:spcPct val="100000"/>
              </a:lnSpc>
              <a:spcBef>
                <a:spcPts val="0"/>
              </a:spcBef>
              <a:spcAft>
                <a:spcPts val="0"/>
              </a:spcAft>
              <a:buClr>
                <a:srgbClr val="000000"/>
              </a:buClr>
              <a:buSzPts val="1800"/>
              <a:buFont typeface="Proxima Nova"/>
              <a:buNone/>
            </a:pPr>
            <a:endParaRPr sz="1800" b="1" i="0" u="none" strike="noStrike" cap="none">
              <a:solidFill>
                <a:srgbClr val="000000"/>
              </a:solidFill>
              <a:latin typeface="Proxima Nova"/>
              <a:ea typeface="Proxima Nova"/>
              <a:cs typeface="Proxima Nova"/>
              <a:sym typeface="Proxima Nova"/>
            </a:endParaRPr>
          </a:p>
          <a:p>
            <a:pPr marL="1143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628650" y="273844"/>
            <a:ext cx="6834034"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500"/>
              <a:buNone/>
            </a:pPr>
            <a:r>
              <a:rPr lang="en"/>
              <a:t>III. State Affairs Updates</a:t>
            </a:r>
            <a:endParaRPr/>
          </a:p>
        </p:txBody>
      </p:sp>
      <p:sp>
        <p:nvSpPr>
          <p:cNvPr id="123" name="Google Shape;123;p26"/>
          <p:cNvSpPr txBox="1"/>
          <p:nvPr/>
        </p:nvSpPr>
        <p:spPr>
          <a:xfrm>
            <a:off x="628650" y="1369925"/>
            <a:ext cx="8078100" cy="2811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SzPts val="1800"/>
              <a:buFont typeface="Proxima Nova"/>
              <a:buAutoNum type="romanUcPeriod"/>
            </a:pPr>
            <a:r>
              <a:rPr lang="en" sz="1800">
                <a:latin typeface="Proxima Nova"/>
                <a:ea typeface="Proxima Nova"/>
                <a:cs typeface="Proxima Nova"/>
                <a:sym typeface="Proxima Nova"/>
              </a:rPr>
              <a:t>Genius nominations extended till this coming Monday; </a:t>
            </a:r>
            <a:r>
              <a:rPr lang="en" sz="1800" u="sng">
                <a:solidFill>
                  <a:schemeClr val="hlink"/>
                </a:solidFill>
                <a:latin typeface="Proxima Nova"/>
                <a:ea typeface="Proxima Nova"/>
                <a:cs typeface="Proxima Nova"/>
                <a:sym typeface="Proxima Nova"/>
                <a:hlinkClick r:id="rId3"/>
              </a:rPr>
              <a:t>submit here</a:t>
            </a:r>
            <a:endParaRPr sz="180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a:latin typeface="Proxima Nova"/>
                <a:ea typeface="Proxima Nova"/>
                <a:cs typeface="Proxima Nova"/>
                <a:sym typeface="Proxima Nova"/>
              </a:rPr>
              <a:t>11 states submitted nominations </a:t>
            </a:r>
            <a:endParaRPr sz="180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u="sng">
                <a:solidFill>
                  <a:schemeClr val="hlink"/>
                </a:solidFill>
                <a:latin typeface="Proxima Nova"/>
                <a:ea typeface="Proxima Nova"/>
                <a:cs typeface="Proxima Nova"/>
                <a:sym typeface="Proxima Nova"/>
                <a:hlinkClick r:id="rId4"/>
              </a:rPr>
              <a:t>2-pager backgrounder</a:t>
            </a:r>
            <a:r>
              <a:rPr lang="en" sz="1800">
                <a:latin typeface="Proxima Nova"/>
                <a:ea typeface="Proxima Nova"/>
                <a:cs typeface="Proxima Nova"/>
                <a:sym typeface="Proxima Nova"/>
              </a:rPr>
              <a:t> for your use </a:t>
            </a:r>
            <a:endParaRPr sz="180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a:latin typeface="Proxima Nova"/>
                <a:ea typeface="Proxima Nova"/>
                <a:cs typeface="Proxima Nova"/>
                <a:sym typeface="Proxima Nova"/>
              </a:rPr>
              <a:t>Reminder: all nominees will be accepted</a:t>
            </a:r>
            <a:endParaRPr sz="180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a:latin typeface="Proxima Nova"/>
                <a:ea typeface="Proxima Nova"/>
                <a:cs typeface="Proxima Nova"/>
                <a:sym typeface="Proxima Nova"/>
              </a:rPr>
              <a:t>Team launches will be scheduled starting next week </a:t>
            </a:r>
            <a:endParaRPr sz="1800">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a:latin typeface="Proxima Nova"/>
                <a:ea typeface="Proxima Nova"/>
                <a:cs typeface="Proxima Nova"/>
                <a:sym typeface="Proxima Nova"/>
              </a:rPr>
              <a:t>Membership drive in April</a:t>
            </a:r>
            <a:endParaRPr sz="1800">
              <a:latin typeface="Proxima Nova"/>
              <a:ea typeface="Proxima Nova"/>
              <a:cs typeface="Proxima Nova"/>
              <a:sym typeface="Proxima Nova"/>
            </a:endParaRPr>
          </a:p>
          <a:p>
            <a:pPr marL="914400" marR="0" lvl="1" indent="-342900" algn="l" rtl="0">
              <a:lnSpc>
                <a:spcPct val="100000"/>
              </a:lnSpc>
              <a:spcBef>
                <a:spcPts val="0"/>
              </a:spcBef>
              <a:spcAft>
                <a:spcPts val="0"/>
              </a:spcAft>
              <a:buSzPts val="1800"/>
              <a:buFont typeface="Proxima Nova"/>
              <a:buChar char="○"/>
            </a:pPr>
            <a:r>
              <a:rPr lang="en" sz="1800" b="1">
                <a:latin typeface="Proxima Nova"/>
                <a:ea typeface="Proxima Nova"/>
                <a:cs typeface="Proxima Nova"/>
                <a:sym typeface="Proxima Nova"/>
              </a:rPr>
              <a:t>New option for State Associations to “add-on” a membership for their state’s Collaboration Office/Director </a:t>
            </a:r>
            <a:endParaRPr sz="1800" b="1">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a:latin typeface="Proxima Nova"/>
                <a:ea typeface="Proxima Nova"/>
                <a:cs typeface="Proxima Nova"/>
                <a:sym typeface="Proxima Nova"/>
              </a:rPr>
              <a:t>Fewer than 10 state Collaboration Directors are members</a:t>
            </a:r>
            <a:endParaRPr sz="180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a:latin typeface="Proxima Nova"/>
                <a:ea typeface="Proxima Nova"/>
                <a:cs typeface="Proxima Nova"/>
                <a:sym typeface="Proxima Nova"/>
              </a:rPr>
              <a:t>Rationale: builds in-state unity</a:t>
            </a:r>
            <a:endParaRPr sz="1800">
              <a:latin typeface="Proxima Nova"/>
              <a:ea typeface="Proxima Nova"/>
              <a:cs typeface="Proxima Nova"/>
              <a:sym typeface="Proxima Nova"/>
            </a:endParaRPr>
          </a:p>
          <a:p>
            <a:pPr marL="1371600" marR="0" lvl="2" indent="-342900" algn="l" rtl="0">
              <a:lnSpc>
                <a:spcPct val="100000"/>
              </a:lnSpc>
              <a:spcBef>
                <a:spcPts val="0"/>
              </a:spcBef>
              <a:spcAft>
                <a:spcPts val="0"/>
              </a:spcAft>
              <a:buSzPts val="1800"/>
              <a:buFont typeface="Proxima Nova"/>
              <a:buChar char="■"/>
            </a:pPr>
            <a:r>
              <a:rPr lang="en" sz="1800">
                <a:latin typeface="Proxima Nova"/>
                <a:ea typeface="Proxima Nova"/>
                <a:cs typeface="Proxima Nova"/>
                <a:sym typeface="Proxima Nova"/>
              </a:rPr>
              <a:t>Need: limited discretionary funds</a:t>
            </a:r>
            <a:endParaRPr sz="1800">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628650" y="273844"/>
            <a:ext cx="683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500"/>
              <a:buNone/>
            </a:pPr>
            <a:r>
              <a:rPr lang="en"/>
              <a:t>IV. National Conf. Updates</a:t>
            </a:r>
            <a:endParaRPr/>
          </a:p>
        </p:txBody>
      </p:sp>
      <p:sp>
        <p:nvSpPr>
          <p:cNvPr id="129" name="Google Shape;129;p27"/>
          <p:cNvSpPr txBox="1"/>
          <p:nvPr/>
        </p:nvSpPr>
        <p:spPr>
          <a:xfrm>
            <a:off x="628650" y="1369925"/>
            <a:ext cx="8078100" cy="2811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SzPts val="1800"/>
              <a:buFont typeface="Proxima Nova"/>
              <a:buAutoNum type="romanUcPeriod"/>
            </a:pPr>
            <a:r>
              <a:rPr lang="en" sz="1800">
                <a:latin typeface="Proxima Nova"/>
                <a:ea typeface="Proxima Nova"/>
                <a:cs typeface="Proxima Nova"/>
                <a:sym typeface="Proxima Nova"/>
              </a:rPr>
              <a:t>We’ve Gone Virtual!</a:t>
            </a:r>
            <a:endParaRPr sz="1800">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a:latin typeface="Proxima Nova"/>
                <a:ea typeface="Proxima Nova"/>
                <a:cs typeface="Proxima Nova"/>
                <a:sym typeface="Proxima Nova"/>
              </a:rPr>
              <a:t>Save the Date:  April 21 - 23</a:t>
            </a:r>
            <a:endParaRPr sz="1800">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800">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AutoNum type="romanUcPeriod"/>
            </a:pPr>
            <a:r>
              <a:rPr lang="en" sz="1800">
                <a:latin typeface="Proxima Nova"/>
                <a:ea typeface="Proxima Nova"/>
                <a:cs typeface="Proxima Nova"/>
                <a:sym typeface="Proxima Nova"/>
              </a:rPr>
              <a:t>Registration Details Next Week</a:t>
            </a:r>
            <a:endParaRPr sz="1800">
              <a:latin typeface="Proxima Nova"/>
              <a:ea typeface="Proxima Nova"/>
              <a:cs typeface="Proxima Nova"/>
              <a:sym typeface="Proxima Nova"/>
            </a:endParaRPr>
          </a:p>
          <a:p>
            <a:pPr marL="228600" marR="0" lvl="0" indent="0" algn="l" rtl="0">
              <a:lnSpc>
                <a:spcPct val="100000"/>
              </a:lnSpc>
              <a:spcBef>
                <a:spcPts val="0"/>
              </a:spcBef>
              <a:spcAft>
                <a:spcPts val="0"/>
              </a:spcAft>
              <a:buClr>
                <a:srgbClr val="000000"/>
              </a:buClr>
              <a:buSzPts val="1800"/>
              <a:buFont typeface="Proxima Nova"/>
              <a:buNone/>
            </a:pPr>
            <a:endParaRPr sz="1800" b="1" i="0" u="none" strike="noStrike" cap="none">
              <a:solidFill>
                <a:srgbClr val="000000"/>
              </a:solidFill>
              <a:latin typeface="Proxima Nova"/>
              <a:ea typeface="Proxima Nova"/>
              <a:cs typeface="Proxima Nova"/>
              <a:sym typeface="Proxima Nova"/>
            </a:endParaRPr>
          </a:p>
          <a:p>
            <a:pPr marL="1143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628650" y="273844"/>
            <a:ext cx="683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500"/>
              <a:buNone/>
            </a:pPr>
            <a:r>
              <a:rPr lang="en"/>
              <a:t>V. State Affairs - Peer to Peer</a:t>
            </a:r>
            <a:endParaRPr/>
          </a:p>
        </p:txBody>
      </p:sp>
      <p:graphicFrame>
        <p:nvGraphicFramePr>
          <p:cNvPr id="135" name="Google Shape;135;p28"/>
          <p:cNvGraphicFramePr/>
          <p:nvPr/>
        </p:nvGraphicFramePr>
        <p:xfrm>
          <a:off x="647700" y="1504950"/>
          <a:ext cx="7561175" cy="3139380"/>
        </p:xfrm>
        <a:graphic>
          <a:graphicData uri="http://schemas.openxmlformats.org/drawingml/2006/table">
            <a:tbl>
              <a:tblPr>
                <a:noFill/>
                <a:tableStyleId>{9C8AADDB-D4B8-4210-9C1D-E8E3523F0BA7}</a:tableStyleId>
              </a:tblPr>
              <a:tblGrid>
                <a:gridCol w="1265675">
                  <a:extLst>
                    <a:ext uri="{9D8B030D-6E8A-4147-A177-3AD203B41FA5}">
                      <a16:colId xmlns:a16="http://schemas.microsoft.com/office/drawing/2014/main" val="20000"/>
                    </a:ext>
                  </a:extLst>
                </a:gridCol>
                <a:gridCol w="6295500">
                  <a:extLst>
                    <a:ext uri="{9D8B030D-6E8A-4147-A177-3AD203B41FA5}">
                      <a16:colId xmlns:a16="http://schemas.microsoft.com/office/drawing/2014/main" val="20001"/>
                    </a:ext>
                  </a:extLst>
                </a:gridCol>
              </a:tblGrid>
              <a:tr h="766425">
                <a:tc>
                  <a:txBody>
                    <a:bodyPr/>
                    <a:lstStyle/>
                    <a:p>
                      <a:pPr marL="0" lvl="0" indent="0" algn="l" rtl="0">
                        <a:spcBef>
                          <a:spcPts val="0"/>
                        </a:spcBef>
                        <a:spcAft>
                          <a:spcPts val="0"/>
                        </a:spcAft>
                        <a:buNone/>
                      </a:pPr>
                      <a:r>
                        <a:rPr lang="en" b="1"/>
                        <a:t>Best thing your association has done</a:t>
                      </a:r>
                      <a:endParaRPr b="1"/>
                    </a:p>
                  </a:txBody>
                  <a:tcPr marL="91425" marR="91425" marT="91425" marB="91425"/>
                </a:tc>
                <a:tc>
                  <a:txBody>
                    <a:bodyPr/>
                    <a:lstStyle/>
                    <a:p>
                      <a:pPr marL="0" lvl="0" indent="0" algn="l" rtl="0">
                        <a:spcBef>
                          <a:spcPts val="0"/>
                        </a:spcBef>
                        <a:spcAft>
                          <a:spcPts val="0"/>
                        </a:spcAft>
                        <a:buNone/>
                      </a:pPr>
                      <a:r>
                        <a:rPr lang="en">
                          <a:solidFill>
                            <a:schemeClr val="dk1"/>
                          </a:solidFill>
                          <a:highlight>
                            <a:srgbClr val="FFFFFF"/>
                          </a:highlight>
                          <a:latin typeface="Proxima Nova"/>
                          <a:ea typeface="Proxima Nova"/>
                          <a:cs typeface="Proxima Nova"/>
                          <a:sym typeface="Proxima Nova"/>
                        </a:rPr>
                        <a:t>“Early and frequent opportunities for the KS HS community and Reg VII OHS to communicate via Zoom. Has been very helpful in allowing programs planning time so when they needed to make a shift in service delivery they were ready to act quickly.” - Peggy, KS</a:t>
                      </a:r>
                      <a:endParaRPr>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a:solidFill>
                            <a:schemeClr val="dk1"/>
                          </a:solidFill>
                          <a:highlight>
                            <a:srgbClr val="FFFFFF"/>
                          </a:highlight>
                          <a:latin typeface="Proxima Nova"/>
                          <a:ea typeface="Proxima Nova"/>
                          <a:cs typeface="Proxima Nova"/>
                          <a:sym typeface="Proxima Nova"/>
                        </a:rPr>
                        <a:t>“Responded to the needs of our Head Start population first, one agency is also supporting the states initiative for emergency childcare.” - Mary, RI</a:t>
                      </a:r>
                      <a:endParaRPr>
                        <a:solidFill>
                          <a:schemeClr val="dk1"/>
                        </a:solidFill>
                        <a:highlight>
                          <a:srgbClr val="FFFFFF"/>
                        </a:highlight>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0"/>
                  </a:ext>
                </a:extLst>
              </a:tr>
              <a:tr h="766425">
                <a:tc>
                  <a:txBody>
                    <a:bodyPr/>
                    <a:lstStyle/>
                    <a:p>
                      <a:pPr marL="0" lvl="0" indent="0" algn="l" rtl="0">
                        <a:spcBef>
                          <a:spcPts val="0"/>
                        </a:spcBef>
                        <a:spcAft>
                          <a:spcPts val="0"/>
                        </a:spcAft>
                        <a:buNone/>
                      </a:pPr>
                      <a:r>
                        <a:rPr lang="en" b="1"/>
                        <a:t>Best thing your state has done</a:t>
                      </a:r>
                      <a:endParaRPr b="1"/>
                    </a:p>
                  </a:txBody>
                  <a:tcPr marL="91425" marR="91425" marT="91425" marB="91425"/>
                </a:tc>
                <a:tc>
                  <a:txBody>
                    <a:bodyPr/>
                    <a:lstStyle/>
                    <a:p>
                      <a:pPr marL="0" lvl="0" indent="0" algn="l" rtl="0">
                        <a:spcBef>
                          <a:spcPts val="0"/>
                        </a:spcBef>
                        <a:spcAft>
                          <a:spcPts val="0"/>
                        </a:spcAft>
                        <a:buNone/>
                      </a:pPr>
                      <a:r>
                        <a:rPr lang="en">
                          <a:solidFill>
                            <a:schemeClr val="dk1"/>
                          </a:solidFill>
                          <a:latin typeface="Proxima Nova"/>
                          <a:ea typeface="Proxima Nova"/>
                          <a:cs typeface="Proxima Nova"/>
                          <a:sym typeface="Proxima Nova"/>
                        </a:rPr>
                        <a:t>“Continue to provide childcare as long as possible, work with state and local authorities to support emergency personnel with childcare options. Avail Health, Family and Education managers to families as well as clinical/mental health supports.” - Dianne - ME </a:t>
                      </a:r>
                      <a:endParaRPr>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a:solidFill>
                            <a:schemeClr val="dk1"/>
                          </a:solidFill>
                          <a:latin typeface="Proxima Nova"/>
                          <a:ea typeface="Proxima Nova"/>
                          <a:cs typeface="Proxima Nova"/>
                          <a:sym typeface="Proxima Nova"/>
                        </a:rPr>
                        <a:t>Close schools, online learning, emergency child care.</a:t>
                      </a:r>
                      <a:endParaRPr>
                        <a:solidFill>
                          <a:schemeClr val="dk1"/>
                        </a:solidFill>
                        <a:latin typeface="Proxima Nova"/>
                        <a:ea typeface="Proxima Nova"/>
                        <a:cs typeface="Proxima Nova"/>
                        <a:sym typeface="Proxima Nova"/>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628650" y="273844"/>
            <a:ext cx="68340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500"/>
              <a:buNone/>
            </a:pPr>
            <a:r>
              <a:rPr lang="en"/>
              <a:t>V. State Affairs - Peer to Peer</a:t>
            </a:r>
            <a:endParaRPr/>
          </a:p>
        </p:txBody>
      </p:sp>
      <p:graphicFrame>
        <p:nvGraphicFramePr>
          <p:cNvPr id="141" name="Google Shape;141;p29"/>
          <p:cNvGraphicFramePr/>
          <p:nvPr/>
        </p:nvGraphicFramePr>
        <p:xfrm>
          <a:off x="647700" y="1428750"/>
          <a:ext cx="3000000" cy="3000000"/>
        </p:xfrm>
        <a:graphic>
          <a:graphicData uri="http://schemas.openxmlformats.org/drawingml/2006/table">
            <a:tbl>
              <a:tblPr>
                <a:noFill/>
                <a:tableStyleId>{9C8AADDB-D4B8-4210-9C1D-E8E3523F0BA7}</a:tableStyleId>
              </a:tblPr>
              <a:tblGrid>
                <a:gridCol w="1263175">
                  <a:extLst>
                    <a:ext uri="{9D8B030D-6E8A-4147-A177-3AD203B41FA5}">
                      <a16:colId xmlns:a16="http://schemas.microsoft.com/office/drawing/2014/main" val="20000"/>
                    </a:ext>
                  </a:extLst>
                </a:gridCol>
                <a:gridCol w="2608050">
                  <a:extLst>
                    <a:ext uri="{9D8B030D-6E8A-4147-A177-3AD203B41FA5}">
                      <a16:colId xmlns:a16="http://schemas.microsoft.com/office/drawing/2014/main" val="20001"/>
                    </a:ext>
                  </a:extLst>
                </a:gridCol>
                <a:gridCol w="3367775">
                  <a:extLst>
                    <a:ext uri="{9D8B030D-6E8A-4147-A177-3AD203B41FA5}">
                      <a16:colId xmlns:a16="http://schemas.microsoft.com/office/drawing/2014/main" val="20002"/>
                    </a:ext>
                  </a:extLst>
                </a:gridCol>
              </a:tblGrid>
              <a:tr h="917175">
                <a:tc>
                  <a:txBody>
                    <a:bodyPr/>
                    <a:lstStyle/>
                    <a:p>
                      <a:pPr marL="0" lvl="0" indent="0" algn="l" rtl="0">
                        <a:spcBef>
                          <a:spcPts val="0"/>
                        </a:spcBef>
                        <a:spcAft>
                          <a:spcPts val="0"/>
                        </a:spcAft>
                        <a:buNone/>
                      </a:pPr>
                      <a:r>
                        <a:rPr lang="en" b="1"/>
                        <a:t>Specific changes to assist HS</a:t>
                      </a:r>
                      <a:endParaRPr b="1"/>
                    </a:p>
                  </a:txBody>
                  <a:tcPr marL="91425" marR="91425" marT="91425" marB="91425"/>
                </a:tc>
                <a:tc gridSpan="2">
                  <a:txBody>
                    <a:bodyPr/>
                    <a:lstStyle/>
                    <a:p>
                      <a:pPr marL="0" lvl="0" indent="0" algn="l" rtl="0">
                        <a:spcBef>
                          <a:spcPts val="0"/>
                        </a:spcBef>
                        <a:spcAft>
                          <a:spcPts val="0"/>
                        </a:spcAft>
                        <a:buNone/>
                      </a:pPr>
                      <a:r>
                        <a:rPr lang="en" sz="1200">
                          <a:solidFill>
                            <a:schemeClr val="dk1"/>
                          </a:solidFill>
                          <a:latin typeface="Proxima Nova"/>
                          <a:ea typeface="Proxima Nova"/>
                          <a:cs typeface="Proxima Nova"/>
                          <a:sym typeface="Proxima Nova"/>
                        </a:rPr>
                        <a:t>Yes. Head Start has been asked to be the place to serve the children of essential staff. - Donna, OR</a:t>
                      </a:r>
                      <a:endParaRPr sz="12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chemeClr val="dk1"/>
                          </a:solidFill>
                          <a:highlight>
                            <a:srgbClr val="FFFFFF"/>
                          </a:highlight>
                          <a:latin typeface="Proxima Nova"/>
                          <a:ea typeface="Proxima Nova"/>
                          <a:cs typeface="Proxima Nova"/>
                          <a:sym typeface="Proxima Nova"/>
                        </a:rPr>
                        <a:t>Check-in on release of state funding. - Mary, RI</a:t>
                      </a:r>
                      <a:endParaRPr sz="12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b="1">
                          <a:solidFill>
                            <a:schemeClr val="dk1"/>
                          </a:solidFill>
                          <a:highlight>
                            <a:srgbClr val="FFFFFF"/>
                          </a:highlight>
                          <a:latin typeface="Proxima Nova"/>
                          <a:ea typeface="Proxima Nova"/>
                          <a:cs typeface="Proxima Nova"/>
                          <a:sym typeface="Proxima Nova"/>
                        </a:rPr>
                        <a:t>Look for Document soon from NHSA.</a:t>
                      </a:r>
                      <a:endParaRPr sz="1200">
                        <a:solidFill>
                          <a:schemeClr val="dk1"/>
                        </a:solidFill>
                        <a:highlight>
                          <a:srgbClr val="FFFFFF"/>
                        </a:highlight>
                        <a:latin typeface="Roboto"/>
                        <a:ea typeface="Roboto"/>
                        <a:cs typeface="Roboto"/>
                        <a:sym typeface="Roboto"/>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1025850">
                <a:tc>
                  <a:txBody>
                    <a:bodyPr/>
                    <a:lstStyle/>
                    <a:p>
                      <a:pPr marL="0" lvl="0" indent="0" algn="l" rtl="0">
                        <a:spcBef>
                          <a:spcPts val="0"/>
                        </a:spcBef>
                        <a:spcAft>
                          <a:spcPts val="0"/>
                        </a:spcAft>
                        <a:buNone/>
                      </a:pPr>
                      <a:r>
                        <a:rPr lang="en" b="1"/>
                        <a:t>Biggest challenge</a:t>
                      </a:r>
                      <a:endParaRPr b="1"/>
                    </a:p>
                  </a:txBody>
                  <a:tcPr marL="91425" marR="91425" marT="91425" marB="91425"/>
                </a:tc>
                <a:tc gridSpan="2">
                  <a:txBody>
                    <a:bodyPr/>
                    <a:lstStyle/>
                    <a:p>
                      <a:pPr marL="0" lvl="0" indent="0" algn="l" rtl="0">
                        <a:spcBef>
                          <a:spcPts val="0"/>
                        </a:spcBef>
                        <a:spcAft>
                          <a:spcPts val="0"/>
                        </a:spcAft>
                        <a:buNone/>
                      </a:pPr>
                      <a:r>
                        <a:rPr lang="en" sz="1200">
                          <a:solidFill>
                            <a:schemeClr val="dk1"/>
                          </a:solidFill>
                          <a:highlight>
                            <a:srgbClr val="FFFFFF"/>
                          </a:highlight>
                          <a:latin typeface="Proxima Nova"/>
                          <a:ea typeface="Proxima Nova"/>
                          <a:cs typeface="Proxima Nova"/>
                          <a:sym typeface="Proxima Nova"/>
                        </a:rPr>
                        <a:t>“Stay at home orders are restricting some of the door drop activities for the next month. Also, ongoing ERSEA activity with people in a locked down mode - ongoing applications/enrollment activity is going on but outreach options are not as available at the moment due to no gatherings/events happening in the state.” - Peggy, KS</a:t>
                      </a:r>
                      <a:endParaRPr sz="12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2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200">
                          <a:solidFill>
                            <a:schemeClr val="dk1"/>
                          </a:solidFill>
                          <a:highlight>
                            <a:srgbClr val="FFFFFF"/>
                          </a:highlight>
                          <a:latin typeface="Proxima Nova"/>
                          <a:ea typeface="Proxima Nova"/>
                          <a:cs typeface="Proxima Nova"/>
                          <a:sym typeface="Proxima Nova"/>
                        </a:rPr>
                        <a:t>“Staff being paid now and budgets not accomodating the Summer work that will need to be done, Trauma and Behavior challenges, children losing skills, before and after care could be tough for parents if child cares have to close their doors, lower incomes for many families and greater need for HS/EHS slots/services, apprehensive to nurture (hugs, etc) children after "social-distancing" for so long, summer care will be needed with shortage of child care and HS programs are not funded for it. - Kim, AL </a:t>
                      </a:r>
                      <a:r>
                        <a:rPr lang="en" sz="1200">
                          <a:solidFill>
                            <a:schemeClr val="dk1"/>
                          </a:solidFill>
                          <a:highlight>
                            <a:srgbClr val="FFFFFF"/>
                          </a:highlight>
                        </a:rPr>
                        <a:t> </a:t>
                      </a:r>
                      <a:endParaRPr sz="1200">
                        <a:solidFill>
                          <a:schemeClr val="dk1"/>
                        </a:solidFill>
                        <a:highlight>
                          <a:srgbClr val="FFFFFF"/>
                        </a:highlight>
                        <a:latin typeface="Proxima Nova"/>
                        <a:ea typeface="Proxima Nova"/>
                        <a:cs typeface="Proxima Nova"/>
                        <a:sym typeface="Proxima Nova"/>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628650" y="273844"/>
            <a:ext cx="6791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V: Corona resources </a:t>
            </a:r>
            <a:endParaRPr/>
          </a:p>
        </p:txBody>
      </p:sp>
      <p:graphicFrame>
        <p:nvGraphicFramePr>
          <p:cNvPr id="147" name="Google Shape;147;p30"/>
          <p:cNvGraphicFramePr/>
          <p:nvPr/>
        </p:nvGraphicFramePr>
        <p:xfrm>
          <a:off x="647700" y="1504950"/>
          <a:ext cx="3000000" cy="3000000"/>
        </p:xfrm>
        <a:graphic>
          <a:graphicData uri="http://schemas.openxmlformats.org/drawingml/2006/table">
            <a:tbl>
              <a:tblPr>
                <a:noFill/>
                <a:tableStyleId>{9C8AADDB-D4B8-4210-9C1D-E8E3523F0BA7}</a:tableStyleId>
              </a:tblPr>
              <a:tblGrid>
                <a:gridCol w="3297800">
                  <a:extLst>
                    <a:ext uri="{9D8B030D-6E8A-4147-A177-3AD203B41FA5}">
                      <a16:colId xmlns:a16="http://schemas.microsoft.com/office/drawing/2014/main" val="20000"/>
                    </a:ext>
                  </a:extLst>
                </a:gridCol>
                <a:gridCol w="4258450">
                  <a:extLst>
                    <a:ext uri="{9D8B030D-6E8A-4147-A177-3AD203B41FA5}">
                      <a16:colId xmlns:a16="http://schemas.microsoft.com/office/drawing/2014/main" val="20001"/>
                    </a:ext>
                  </a:extLst>
                </a:gridCol>
              </a:tblGrid>
              <a:tr h="917175">
                <a:tc gridSpan="2">
                  <a:txBody>
                    <a:bodyPr/>
                    <a:lstStyle/>
                    <a:p>
                      <a:pPr marL="0" lvl="0" indent="0" algn="l" rtl="0">
                        <a:spcBef>
                          <a:spcPts val="0"/>
                        </a:spcBef>
                        <a:spcAft>
                          <a:spcPts val="0"/>
                        </a:spcAft>
                        <a:buNone/>
                      </a:pPr>
                      <a:r>
                        <a:rPr lang="en" sz="1000" b="1">
                          <a:solidFill>
                            <a:schemeClr val="dk1"/>
                          </a:solidFill>
                          <a:highlight>
                            <a:srgbClr val="FFFFFF"/>
                          </a:highlight>
                          <a:latin typeface="Proxima Nova"/>
                          <a:ea typeface="Proxima Nova"/>
                          <a:cs typeface="Proxima Nova"/>
                          <a:sym typeface="Proxima Nova"/>
                        </a:rPr>
                        <a:t>Child Care Aware state map: </a:t>
                      </a:r>
                      <a:r>
                        <a:rPr lang="en" sz="1000" u="sng">
                          <a:solidFill>
                            <a:schemeClr val="hlink"/>
                          </a:solidFill>
                          <a:latin typeface="Proxima Nova"/>
                          <a:ea typeface="Proxima Nova"/>
                          <a:cs typeface="Proxima Nova"/>
                          <a:sym typeface="Proxima Nova"/>
                          <a:hlinkClick r:id="rId3"/>
                        </a:rPr>
                        <a:t>https://www.childcareaware.org/resources/map/</a:t>
                      </a:r>
                      <a:endParaRPr sz="1000" b="1">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000" b="1">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000" b="1">
                          <a:solidFill>
                            <a:schemeClr val="dk1"/>
                          </a:solidFill>
                          <a:highlight>
                            <a:srgbClr val="FFFFFF"/>
                          </a:highlight>
                          <a:latin typeface="Proxima Nova"/>
                          <a:ea typeface="Proxima Nova"/>
                          <a:cs typeface="Proxima Nova"/>
                          <a:sym typeface="Proxima Nova"/>
                        </a:rPr>
                        <a:t>Continuous learning (out of school) resources from KS (who have closed schools for the rest of the year); includes pre-K: </a:t>
                      </a:r>
                      <a:r>
                        <a:rPr lang="en" sz="1000" u="sng">
                          <a:solidFill>
                            <a:schemeClr val="hlink"/>
                          </a:solidFill>
                          <a:latin typeface="Proxima Nova"/>
                          <a:ea typeface="Proxima Nova"/>
                          <a:cs typeface="Proxima Nova"/>
                          <a:sym typeface="Proxima Nova"/>
                          <a:hlinkClick r:id="rId4"/>
                        </a:rPr>
                        <a:t>https://sites.google.com/ksde.org/kansascontinuouslearning2020/home</a:t>
                      </a:r>
                      <a:endParaRPr sz="10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000" b="1">
                          <a:solidFill>
                            <a:schemeClr val="dk1"/>
                          </a:solidFill>
                          <a:highlight>
                            <a:srgbClr val="FFFFFF"/>
                          </a:highlight>
                          <a:latin typeface="Proxima Nova"/>
                          <a:ea typeface="Proxima Nova"/>
                          <a:cs typeface="Proxima Nova"/>
                          <a:sym typeface="Proxima Nova"/>
                        </a:rPr>
                        <a:t>CACFP waiver memo from Indiana:</a:t>
                      </a:r>
                      <a:r>
                        <a:rPr lang="en" sz="1000">
                          <a:solidFill>
                            <a:schemeClr val="dk1"/>
                          </a:solidFill>
                          <a:highlight>
                            <a:srgbClr val="FFFFFF"/>
                          </a:highlight>
                          <a:latin typeface="Proxima Nova"/>
                          <a:ea typeface="Proxima Nova"/>
                          <a:cs typeface="Proxima Nova"/>
                          <a:sym typeface="Proxima Nova"/>
                        </a:rPr>
                        <a:t> </a:t>
                      </a:r>
                      <a:r>
                        <a:rPr lang="en" sz="1000" u="sng">
                          <a:solidFill>
                            <a:schemeClr val="hlink"/>
                          </a:solidFill>
                          <a:highlight>
                            <a:srgbClr val="FFFFFF"/>
                          </a:highlight>
                          <a:latin typeface="Proxima Nova"/>
                          <a:ea typeface="Proxima Nova"/>
                          <a:cs typeface="Proxima Nova"/>
                          <a:sym typeface="Proxima Nova"/>
                          <a:hlinkClick r:id="rId5"/>
                        </a:rPr>
                        <a:t>https://drive.google.com/file/d/1-yy22l7UHHwxImpjwG31qnXRXU3JCn0l/view?usp=sharing</a:t>
                      </a:r>
                      <a:r>
                        <a:rPr lang="en" sz="1000">
                          <a:solidFill>
                            <a:schemeClr val="dk1"/>
                          </a:solidFill>
                          <a:highlight>
                            <a:srgbClr val="FFFFFF"/>
                          </a:highlight>
                          <a:latin typeface="Proxima Nova"/>
                          <a:ea typeface="Proxima Nova"/>
                          <a:cs typeface="Proxima Nova"/>
                          <a:sym typeface="Proxima Nova"/>
                        </a:rPr>
                        <a:t> </a:t>
                      </a:r>
                      <a:endParaRPr sz="10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r>
                        <a:rPr lang="en" sz="1000" b="1">
                          <a:solidFill>
                            <a:schemeClr val="dk1"/>
                          </a:solidFill>
                          <a:highlight>
                            <a:srgbClr val="FFFFFF"/>
                          </a:highlight>
                          <a:latin typeface="Proxima Nova"/>
                          <a:ea typeface="Proxima Nova"/>
                          <a:cs typeface="Proxima Nova"/>
                          <a:sym typeface="Proxima Nova"/>
                        </a:rPr>
                        <a:t>Courses from Region 9 (Ed Condon)</a:t>
                      </a:r>
                      <a:endParaRPr sz="1000" b="1">
                        <a:solidFill>
                          <a:schemeClr val="dk1"/>
                        </a:solidFill>
                        <a:highlight>
                          <a:srgbClr val="FFFFFF"/>
                        </a:highlight>
                        <a:latin typeface="Proxima Nova"/>
                        <a:ea typeface="Proxima Nova"/>
                        <a:cs typeface="Proxima Nova"/>
                        <a:sym typeface="Proxima Nova"/>
                      </a:endParaRPr>
                    </a:p>
                    <a:p>
                      <a:pPr marL="0" lvl="0" indent="0" algn="l" rtl="0">
                        <a:spcBef>
                          <a:spcPts val="0"/>
                        </a:spcBef>
                        <a:spcAft>
                          <a:spcPts val="0"/>
                        </a:spcAft>
                        <a:buNone/>
                      </a:pPr>
                      <a:endParaRPr sz="1000">
                        <a:solidFill>
                          <a:schemeClr val="dk1"/>
                        </a:solidFill>
                        <a:highlight>
                          <a:srgbClr val="FFFFFF"/>
                        </a:highlight>
                        <a:latin typeface="Proxima Nova"/>
                        <a:ea typeface="Proxima Nova"/>
                        <a:cs typeface="Proxima Nova"/>
                        <a:sym typeface="Proxima Nova"/>
                      </a:endParaRPr>
                    </a:p>
                    <a:p>
                      <a:pPr marL="0" lvl="0" indent="0" algn="l" rtl="0">
                        <a:lnSpc>
                          <a:spcPct val="139523"/>
                        </a:lnSpc>
                        <a:spcBef>
                          <a:spcPts val="0"/>
                        </a:spcBef>
                        <a:spcAft>
                          <a:spcPts val="0"/>
                        </a:spcAft>
                        <a:buClr>
                          <a:schemeClr val="dk1"/>
                        </a:buClr>
                        <a:buSzPts val="1100"/>
                        <a:buFont typeface="Arial"/>
                        <a:buNone/>
                      </a:pPr>
                      <a:r>
                        <a:rPr lang="en" sz="1000" i="1">
                          <a:solidFill>
                            <a:srgbClr val="222222"/>
                          </a:solidFill>
                          <a:highlight>
                            <a:srgbClr val="FFFFFF"/>
                          </a:highlight>
                          <a:latin typeface="Proxima Nova"/>
                          <a:ea typeface="Proxima Nova"/>
                          <a:cs typeface="Proxima Nova"/>
                          <a:sym typeface="Proxima Nova"/>
                        </a:rPr>
                        <a:t>Learn to manage your own stress response to the uncertain climate created by COVID-19 and identify concrete practical strategies to buffer stress and build resilience </a:t>
                      </a:r>
                      <a:r>
                        <a:rPr lang="en" sz="1000" u="sng">
                          <a:solidFill>
                            <a:srgbClr val="1155CC"/>
                          </a:solidFill>
                          <a:highlight>
                            <a:srgbClr val="FFFFFF"/>
                          </a:highlight>
                          <a:latin typeface="Proxima Nova"/>
                          <a:ea typeface="Proxima Nova"/>
                          <a:cs typeface="Proxima Nova"/>
                          <a:sym typeface="Proxima Nova"/>
                          <a:hlinkClick r:id="rId6"/>
                        </a:rPr>
                        <a:t>https://www.continued.com/early-childhood-education/ece-ceus/course/early-childhood-leaders-managing-stress-31783</a:t>
                      </a:r>
                      <a:r>
                        <a:rPr lang="en" sz="1000">
                          <a:solidFill>
                            <a:srgbClr val="222222"/>
                          </a:solidFill>
                          <a:highlight>
                            <a:srgbClr val="FFFFFF"/>
                          </a:highlight>
                          <a:latin typeface="Proxima Nova"/>
                          <a:ea typeface="Proxima Nova"/>
                          <a:cs typeface="Proxima Nova"/>
                          <a:sym typeface="Proxima Nova"/>
                        </a:rPr>
                        <a:t> </a:t>
                      </a:r>
                      <a:endParaRPr sz="1000">
                        <a:solidFill>
                          <a:srgbClr val="222222"/>
                        </a:solidFill>
                        <a:highlight>
                          <a:srgbClr val="FFFFFF"/>
                        </a:highlight>
                        <a:latin typeface="Proxima Nova"/>
                        <a:ea typeface="Proxima Nova"/>
                        <a:cs typeface="Proxima Nova"/>
                        <a:sym typeface="Proxima Nova"/>
                      </a:endParaRPr>
                    </a:p>
                    <a:p>
                      <a:pPr marL="0" lvl="0" indent="0" algn="l" rtl="0">
                        <a:lnSpc>
                          <a:spcPct val="139523"/>
                        </a:lnSpc>
                        <a:spcBef>
                          <a:spcPts val="1200"/>
                        </a:spcBef>
                        <a:spcAft>
                          <a:spcPts val="1200"/>
                        </a:spcAft>
                        <a:buNone/>
                      </a:pPr>
                      <a:r>
                        <a:rPr lang="en" sz="1000" i="1">
                          <a:solidFill>
                            <a:srgbClr val="222222"/>
                          </a:solidFill>
                          <a:highlight>
                            <a:srgbClr val="FFFFFF"/>
                          </a:highlight>
                          <a:latin typeface="Proxima Nova"/>
                          <a:ea typeface="Proxima Nova"/>
                          <a:cs typeface="Proxima Nova"/>
                          <a:sym typeface="Proxima Nova"/>
                        </a:rPr>
                        <a:t>Learn concrete practical strategies to support young children and families impacted by the stress and effects of social distancing resulting from COVID-19 </a:t>
                      </a:r>
                      <a:r>
                        <a:rPr lang="en" sz="1000" u="sng">
                          <a:solidFill>
                            <a:srgbClr val="1155CC"/>
                          </a:solidFill>
                          <a:highlight>
                            <a:srgbClr val="FFFFFF"/>
                          </a:highlight>
                          <a:latin typeface="Proxima Nova"/>
                          <a:ea typeface="Proxima Nova"/>
                          <a:cs typeface="Proxima Nova"/>
                          <a:sym typeface="Proxima Nova"/>
                          <a:hlinkClick r:id="rId7"/>
                        </a:rPr>
                        <a:t>https://www.continued.com/early-childhood-education/ece-ceus/course/emergency-response-strategies-to-support-31785</a:t>
                      </a:r>
                      <a:endParaRPr sz="1000">
                        <a:solidFill>
                          <a:schemeClr val="dk1"/>
                        </a:solidFill>
                        <a:highlight>
                          <a:srgbClr val="FFFFFF"/>
                        </a:highlight>
                        <a:latin typeface="Proxima Nova"/>
                        <a:ea typeface="Proxima Nova"/>
                        <a:cs typeface="Proxima Nova"/>
                        <a:sym typeface="Proxima Nov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628650" y="273844"/>
            <a:ext cx="6791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V: Corona resources </a:t>
            </a:r>
            <a:endParaRPr/>
          </a:p>
        </p:txBody>
      </p:sp>
      <p:graphicFrame>
        <p:nvGraphicFramePr>
          <p:cNvPr id="153" name="Google Shape;153;p31"/>
          <p:cNvGraphicFramePr/>
          <p:nvPr/>
        </p:nvGraphicFramePr>
        <p:xfrm>
          <a:off x="647700" y="1504950"/>
          <a:ext cx="3000000" cy="3000000"/>
        </p:xfrm>
        <a:graphic>
          <a:graphicData uri="http://schemas.openxmlformats.org/drawingml/2006/table">
            <a:tbl>
              <a:tblPr>
                <a:noFill/>
                <a:tableStyleId>{9C8AADDB-D4B8-4210-9C1D-E8E3523F0BA7}</a:tableStyleId>
              </a:tblPr>
              <a:tblGrid>
                <a:gridCol w="3297800">
                  <a:extLst>
                    <a:ext uri="{9D8B030D-6E8A-4147-A177-3AD203B41FA5}">
                      <a16:colId xmlns:a16="http://schemas.microsoft.com/office/drawing/2014/main" val="20000"/>
                    </a:ext>
                  </a:extLst>
                </a:gridCol>
                <a:gridCol w="4258450">
                  <a:extLst>
                    <a:ext uri="{9D8B030D-6E8A-4147-A177-3AD203B41FA5}">
                      <a16:colId xmlns:a16="http://schemas.microsoft.com/office/drawing/2014/main" val="20001"/>
                    </a:ext>
                  </a:extLst>
                </a:gridCol>
              </a:tblGrid>
              <a:tr h="917175">
                <a:tc gridSpan="2">
                  <a:txBody>
                    <a:bodyPr/>
                    <a:lstStyle/>
                    <a:p>
                      <a:pPr marL="0" lvl="0" indent="0" algn="l" rtl="0">
                        <a:lnSpc>
                          <a:spcPct val="139523"/>
                        </a:lnSpc>
                        <a:spcBef>
                          <a:spcPts val="0"/>
                        </a:spcBef>
                        <a:spcAft>
                          <a:spcPts val="0"/>
                        </a:spcAft>
                        <a:buNone/>
                      </a:pPr>
                      <a:r>
                        <a:rPr lang="en" sz="1000" b="1">
                          <a:solidFill>
                            <a:schemeClr val="dk1"/>
                          </a:solidFill>
                          <a:highlight>
                            <a:srgbClr val="FFFFFF"/>
                          </a:highlight>
                          <a:latin typeface="Proxima Nova"/>
                          <a:ea typeface="Proxima Nova"/>
                          <a:cs typeface="Proxima Nova"/>
                          <a:sym typeface="Proxima Nova"/>
                        </a:rPr>
                        <a:t>Essential person state definitions (e.g. Vermont):</a:t>
                      </a:r>
                      <a:endParaRPr sz="1000" b="1">
                        <a:solidFill>
                          <a:schemeClr val="dk1"/>
                        </a:solidFill>
                        <a:highlight>
                          <a:srgbClr val="FFFFFF"/>
                        </a:highlight>
                        <a:latin typeface="Proxima Nova"/>
                        <a:ea typeface="Proxima Nova"/>
                        <a:cs typeface="Proxima Nova"/>
                        <a:sym typeface="Proxima Nova"/>
                      </a:endParaRPr>
                    </a:p>
                    <a:p>
                      <a:pPr marL="0" lvl="0" indent="0" algn="l" rtl="0">
                        <a:lnSpc>
                          <a:spcPct val="139523"/>
                        </a:lnSpc>
                        <a:spcBef>
                          <a:spcPts val="1200"/>
                        </a:spcBef>
                        <a:spcAft>
                          <a:spcPts val="0"/>
                        </a:spcAft>
                        <a:buNone/>
                      </a:pPr>
                      <a:r>
                        <a:rPr lang="en" sz="1000">
                          <a:solidFill>
                            <a:srgbClr val="11171A"/>
                          </a:solidFill>
                          <a:highlight>
                            <a:srgbClr val="FFFFFF"/>
                          </a:highlight>
                          <a:latin typeface="Proxima Nova"/>
                          <a:ea typeface="Proxima Nova"/>
                          <a:cs typeface="Proxima Nova"/>
                          <a:sym typeface="Proxima Nova"/>
                        </a:rPr>
                        <a:t>Vermont just updated their list of essential workers, and it includes educators and early childhood educators, grocery stores and food supply workers, foster families, fuel distribution workers, and more. See more here: </a:t>
                      </a:r>
                      <a:r>
                        <a:rPr lang="en" sz="1000">
                          <a:solidFill>
                            <a:srgbClr val="46628D"/>
                          </a:solidFill>
                          <a:highlight>
                            <a:srgbClr val="FFFFFF"/>
                          </a:highlight>
                          <a:uFill>
                            <a:noFill/>
                          </a:uFill>
                          <a:latin typeface="Proxima Nova"/>
                          <a:ea typeface="Proxima Nova"/>
                          <a:cs typeface="Proxima Nova"/>
                          <a:sym typeface="Proxima Nova"/>
                          <a:hlinkClick r:id="rId3"/>
                        </a:rPr>
                        <a:t>https://vem.vermont.gov/essentialpersons</a:t>
                      </a:r>
                      <a:endParaRPr sz="1000" b="1">
                        <a:solidFill>
                          <a:schemeClr val="dk1"/>
                        </a:solidFill>
                        <a:highlight>
                          <a:srgbClr val="FFFFFF"/>
                        </a:highlight>
                        <a:latin typeface="Proxima Nova"/>
                        <a:ea typeface="Proxima Nova"/>
                        <a:cs typeface="Proxima Nova"/>
                        <a:sym typeface="Proxima Nova"/>
                      </a:endParaRPr>
                    </a:p>
                    <a:p>
                      <a:pPr marL="0" lvl="0" indent="0" algn="l" rtl="0">
                        <a:lnSpc>
                          <a:spcPct val="139523"/>
                        </a:lnSpc>
                        <a:spcBef>
                          <a:spcPts val="1200"/>
                        </a:spcBef>
                        <a:spcAft>
                          <a:spcPts val="0"/>
                        </a:spcAft>
                        <a:buNone/>
                      </a:pPr>
                      <a:r>
                        <a:rPr lang="en" sz="1000" b="1">
                          <a:solidFill>
                            <a:schemeClr val="dk1"/>
                          </a:solidFill>
                          <a:highlight>
                            <a:srgbClr val="FFFFFF"/>
                          </a:highlight>
                          <a:latin typeface="Proxima Nova"/>
                          <a:ea typeface="Proxima Nova"/>
                          <a:cs typeface="Proxima Nova"/>
                          <a:sym typeface="Proxima Nova"/>
                        </a:rPr>
                        <a:t>Emergency centers:</a:t>
                      </a:r>
                      <a:endParaRPr sz="1000" b="1">
                        <a:solidFill>
                          <a:schemeClr val="dk1"/>
                        </a:solidFill>
                        <a:highlight>
                          <a:srgbClr val="FFFFFF"/>
                        </a:highlight>
                        <a:latin typeface="Proxima Nova"/>
                        <a:ea typeface="Proxima Nova"/>
                        <a:cs typeface="Proxima Nova"/>
                        <a:sym typeface="Proxima Nova"/>
                      </a:endParaRPr>
                    </a:p>
                    <a:p>
                      <a:pPr marL="0" lvl="0" indent="0" algn="l" rtl="0">
                        <a:lnSpc>
                          <a:spcPct val="150000"/>
                        </a:lnSpc>
                        <a:spcBef>
                          <a:spcPts val="1200"/>
                        </a:spcBef>
                        <a:spcAft>
                          <a:spcPts val="0"/>
                        </a:spcAft>
                        <a:buNone/>
                      </a:pPr>
                      <a:r>
                        <a:rPr lang="en" sz="1000">
                          <a:solidFill>
                            <a:srgbClr val="11171A"/>
                          </a:solidFill>
                          <a:highlight>
                            <a:srgbClr val="FFFFFF"/>
                          </a:highlight>
                          <a:latin typeface="Proxima Nova"/>
                          <a:ea typeface="Proxima Nova"/>
                          <a:cs typeface="Proxima Nova"/>
                          <a:sym typeface="Proxima Nova"/>
                        </a:rPr>
                        <a:t>In MA on March 18, 2020, Governor Baker issued an Executive Order authorizing the temporary creation and operation of emergency child care centers. Consistent with that Executive Order, the Department of Early Education and Care has created a new category of child care centers called “Exempt Emergency Child Care.”</a:t>
                      </a:r>
                      <a:endParaRPr sz="1000">
                        <a:solidFill>
                          <a:srgbClr val="11171A"/>
                        </a:solidFill>
                        <a:highlight>
                          <a:srgbClr val="FFFFFF"/>
                        </a:highlight>
                        <a:latin typeface="Proxima Nova"/>
                        <a:ea typeface="Proxima Nova"/>
                        <a:cs typeface="Proxima Nova"/>
                        <a:sym typeface="Proxima Nova"/>
                      </a:endParaRPr>
                    </a:p>
                    <a:p>
                      <a:pPr marL="0" lvl="0" indent="0" algn="l" rtl="0">
                        <a:lnSpc>
                          <a:spcPct val="150000"/>
                        </a:lnSpc>
                        <a:spcBef>
                          <a:spcPts val="800"/>
                        </a:spcBef>
                        <a:spcAft>
                          <a:spcPts val="0"/>
                        </a:spcAft>
                        <a:buNone/>
                      </a:pPr>
                      <a:r>
                        <a:rPr lang="en" sz="1000">
                          <a:solidFill>
                            <a:srgbClr val="46628D"/>
                          </a:solidFill>
                          <a:highlight>
                            <a:srgbClr val="FFFFFF"/>
                          </a:highlight>
                          <a:uFill>
                            <a:noFill/>
                          </a:uFill>
                          <a:latin typeface="Proxima Nova"/>
                          <a:ea typeface="Proxima Nova"/>
                          <a:cs typeface="Proxima Nova"/>
                          <a:sym typeface="Proxima Nova"/>
                          <a:hlinkClick r:id="rId4"/>
                        </a:rPr>
                        <a:t>https://eeclead.force.com/apex/EEC_ChildCareEmergencyProcedure</a:t>
                      </a:r>
                      <a:endParaRPr sz="1000">
                        <a:solidFill>
                          <a:srgbClr val="46628D"/>
                        </a:solidFill>
                        <a:highlight>
                          <a:srgbClr val="FFFFFF"/>
                        </a:highlight>
                        <a:latin typeface="Proxima Nova"/>
                        <a:ea typeface="Proxima Nova"/>
                        <a:cs typeface="Proxima Nova"/>
                        <a:sym typeface="Proxima Nova"/>
                      </a:endParaRPr>
                    </a:p>
                    <a:p>
                      <a:pPr marL="0" lvl="0" indent="0" algn="l" rtl="0">
                        <a:lnSpc>
                          <a:spcPct val="150000"/>
                        </a:lnSpc>
                        <a:spcBef>
                          <a:spcPts val="800"/>
                        </a:spcBef>
                        <a:spcAft>
                          <a:spcPts val="0"/>
                        </a:spcAft>
                        <a:buNone/>
                      </a:pPr>
                      <a:r>
                        <a:rPr lang="en" sz="1000">
                          <a:solidFill>
                            <a:srgbClr val="11171A"/>
                          </a:solidFill>
                          <a:highlight>
                            <a:srgbClr val="FFFFFF"/>
                          </a:highlight>
                          <a:latin typeface="Proxima Nova"/>
                          <a:ea typeface="Proxima Nova"/>
                          <a:cs typeface="Proxima Nova"/>
                          <a:sym typeface="Proxima Nova"/>
                        </a:rPr>
                        <a:t>A helpful google map of emergency care providers: </a:t>
                      </a:r>
                      <a:r>
                        <a:rPr lang="en" sz="1000">
                          <a:solidFill>
                            <a:srgbClr val="46628D"/>
                          </a:solidFill>
                          <a:highlight>
                            <a:srgbClr val="FFFFFF"/>
                          </a:highlight>
                          <a:uFill>
                            <a:noFill/>
                          </a:uFill>
                          <a:latin typeface="Proxima Nova"/>
                          <a:ea typeface="Proxima Nova"/>
                          <a:cs typeface="Proxima Nova"/>
                          <a:sym typeface="Proxima Nova"/>
                          <a:hlinkClick r:id="rId5"/>
                        </a:rPr>
                        <a:t>https://www.google.com/maps/d/u/1/viewer?mid=1IVpbXIBhvtFIntpePxkzEyUPDKYWTWyS&amp;&amp;ll=42.07597809656406%2C-71.97000591143342&amp;z=8</a:t>
                      </a:r>
                      <a:endParaRPr sz="1000">
                        <a:solidFill>
                          <a:srgbClr val="46628D"/>
                        </a:solidFill>
                        <a:highlight>
                          <a:srgbClr val="FFFFFF"/>
                        </a:highlight>
                        <a:latin typeface="Proxima Nova"/>
                        <a:ea typeface="Proxima Nova"/>
                        <a:cs typeface="Proxima Nova"/>
                        <a:sym typeface="Proxima Nova"/>
                      </a:endParaRPr>
                    </a:p>
                    <a:p>
                      <a:pPr marL="0" lvl="0" indent="0" algn="l" rtl="0">
                        <a:lnSpc>
                          <a:spcPct val="139523"/>
                        </a:lnSpc>
                        <a:spcBef>
                          <a:spcPts val="800"/>
                        </a:spcBef>
                        <a:spcAft>
                          <a:spcPts val="0"/>
                        </a:spcAft>
                        <a:buNone/>
                      </a:pPr>
                      <a:endParaRPr sz="1000" b="1">
                        <a:solidFill>
                          <a:schemeClr val="dk1"/>
                        </a:solidFill>
                        <a:highlight>
                          <a:srgbClr val="FFFFFF"/>
                        </a:highlight>
                        <a:latin typeface="Proxima Nova"/>
                        <a:ea typeface="Proxima Nova"/>
                        <a:cs typeface="Proxima Nova"/>
                        <a:sym typeface="Proxima Nova"/>
                      </a:endParaRPr>
                    </a:p>
                    <a:p>
                      <a:pPr marL="0" lvl="0" indent="0" algn="l" rtl="0">
                        <a:lnSpc>
                          <a:spcPct val="139523"/>
                        </a:lnSpc>
                        <a:spcBef>
                          <a:spcPts val="1200"/>
                        </a:spcBef>
                        <a:spcAft>
                          <a:spcPts val="1200"/>
                        </a:spcAft>
                        <a:buNone/>
                      </a:pPr>
                      <a:endParaRPr sz="1000" b="1">
                        <a:solidFill>
                          <a:schemeClr val="dk1"/>
                        </a:solidFill>
                        <a:highlight>
                          <a:srgbClr val="FFFFFF"/>
                        </a:highlight>
                        <a:latin typeface="Proxima Nova"/>
                        <a:ea typeface="Proxima Nova"/>
                        <a:cs typeface="Proxima Nova"/>
                        <a:sym typeface="Proxima Nov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1657</Words>
  <Application>Microsoft Macintosh PowerPoint</Application>
  <PresentationFormat>On-screen Show (16:9)</PresentationFormat>
  <Paragraphs>143</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Roboto</vt:lpstr>
      <vt:lpstr>Proxima Nova</vt:lpstr>
      <vt:lpstr>Corbel</vt:lpstr>
      <vt:lpstr>Calibri</vt:lpstr>
      <vt:lpstr>Simple Light</vt:lpstr>
      <vt:lpstr>Office Theme</vt:lpstr>
      <vt:lpstr>Watercooler</vt:lpstr>
      <vt:lpstr>I. Government Affairs &amp; Advocacy</vt:lpstr>
      <vt:lpstr>II. Ongoing Coronavirus Response</vt:lpstr>
      <vt:lpstr>III. State Affairs Updates</vt:lpstr>
      <vt:lpstr>IV. National Conf. Updates</vt:lpstr>
      <vt:lpstr>V. State Affairs - Peer to Peer</vt:lpstr>
      <vt:lpstr>V. State Affairs - Peer to Peer</vt:lpstr>
      <vt:lpstr>V: Corona resources </vt:lpstr>
      <vt:lpstr>V: Corona resources </vt:lpstr>
      <vt:lpstr>V: Corona resources </vt:lpstr>
      <vt:lpstr>V: Corona resources for children </vt:lpstr>
      <vt:lpstr>VI: Other Conferences</vt:lpstr>
      <vt:lpstr>VII. External Research</vt:lpstr>
      <vt:lpstr>VIII. Upcoming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Watercooler</dc:title>
  <dc:creator>Kent Mitchell</dc:creator>
  <cp:lastModifiedBy>Raja Maunnamalai</cp:lastModifiedBy>
  <cp:revision>1</cp:revision>
  <dcterms:modified xsi:type="dcterms:W3CDTF">2020-03-26T20:49:17Z</dcterms:modified>
</cp:coreProperties>
</file>